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5" r:id="rId15"/>
    <p:sldId id="329" r:id="rId16"/>
    <p:sldId id="360" r:id="rId17"/>
    <p:sldId id="324" r:id="rId18"/>
    <p:sldId id="366" r:id="rId19"/>
    <p:sldId id="361" r:id="rId20"/>
    <p:sldId id="363" r:id="rId21"/>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FFB900"/>
    <a:srgbClr val="00BCF2"/>
    <a:srgbClr val="00B294"/>
    <a:srgbClr val="BAD80A"/>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605" autoAdjust="0"/>
    <p:restoredTop sz="49496"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vi-VN"/>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vi-VN"/>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Bài thuyết trình sau đây được thiết kế để sử dụng cho trẻ em từ 5 đến 10 tuổi. Bạn nên lập kế hoạch dành ra 60 phút cho hoạt động này. Hãy rút ngắn thời gian đối với những người tham gia nhỏ tuổi hơn. </a:t>
            </a:r>
            <a:endParaRPr lang="vi-VN" b="1" u="sng" dirty="0"/>
          </a:p>
          <a:p>
            <a:endParaRPr lang="vi-VN" b="1" u="sng" dirty="0">
              <a:latin typeface="Arial"/>
              <a:cs typeface="Arial"/>
            </a:endParaRPr>
          </a:p>
          <a:p>
            <a:r>
              <a:rPr lang="vi-VN" b="1" u="sng" dirty="0">
                <a:latin typeface="Arial"/>
                <a:cs typeface="Arial"/>
              </a:rPr>
              <a:t>MẪU KỊCH BẢN: </a:t>
            </a:r>
          </a:p>
          <a:p>
            <a:endParaRPr lang="vi-VN" b="1" u="sng" dirty="0"/>
          </a:p>
          <a:p>
            <a:pPr>
              <a:defRPr/>
            </a:pPr>
            <a:r>
              <a:rPr lang="vi-VN" b="0" u="none" dirty="0">
                <a:latin typeface="Arial"/>
                <a:cs typeface="Arial"/>
              </a:rPr>
              <a:t>“Xin chào mọi người</a:t>
            </a:r>
            <a:r>
              <a:rPr lang="vi-VN" kern="1200" dirty="0">
                <a:effectLst/>
                <a:latin typeface="Arial"/>
                <a:cs typeface="Arial"/>
              </a:rPr>
              <a:t>! Tôi là &lt;tên&gt;, đến từ &lt;tổ chức&gt;. </a:t>
            </a:r>
            <a:r>
              <a:rPr lang="vi-VN" b="0" u="none" dirty="0">
                <a:latin typeface="Arial"/>
                <a:cs typeface="Arial"/>
              </a:rPr>
              <a:t>Hôm nay, chúng ta sẽ tiến hành buổi học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b="0" u="none" dirty="0">
                <a:latin typeface="Arial"/>
                <a:cs typeface="Arial"/>
              </a:rPr>
              <a:t> với Minecraft. </a:t>
            </a:r>
            <a:r>
              <a:rPr lang="vi-VN" kern="1200" dirty="0">
                <a:effectLst/>
                <a:latin typeface="Arial"/>
                <a:cs typeface="Arial"/>
              </a:rPr>
              <a:t>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kern="1200" dirty="0">
                <a:effectLst/>
                <a:latin typeface="Arial"/>
                <a:cs typeface="Arial"/>
              </a:rPr>
              <a:t> là</a:t>
            </a:r>
            <a:r>
              <a:rPr lang="vi-VN" dirty="0">
                <a:latin typeface="Arial"/>
                <a:cs typeface="Arial"/>
              </a:rPr>
              <a:t> một</a:t>
            </a:r>
            <a:r>
              <a:rPr lang="vi-VN" kern="1200" dirty="0">
                <a:effectLst/>
                <a:latin typeface="Arial"/>
                <a:cs typeface="Arial"/>
              </a:rPr>
              <a:t> chiến dịch trên toàn thế giới do Code.org triển khai với mục tiêu thể hiện rằng ai cũng có thể học tập những kiến thức cơ bản về lập trình. Hôm nay, các em sẽ là một phần của phong trào đó,</a:t>
            </a:r>
            <a:r>
              <a:rPr lang="vi-VN" dirty="0">
                <a:latin typeface="Arial"/>
                <a:cs typeface="Arial"/>
              </a:rPr>
              <a:t> -</a:t>
            </a:r>
            <a:r>
              <a:rPr lang="vi-VN" b="0" u="none" baseline="0" dirty="0">
                <a:latin typeface="Arial"/>
                <a:cs typeface="Arial"/>
              </a:rPr>
              <a:t> qua việc học cách lập trình bằng bài hướng dẫn Minecraft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b="0" u="none" baseline="0" dirty="0">
                <a:latin typeface="Arial"/>
                <a:cs typeface="Arial"/>
              </a:rPr>
              <a:t> mới từ Microsoft. Trước hết, chúng ra sẽ trò chuyện một chút về khái niệm lập trình là gì, tại sao lập trình lại quan trọng và tại sao lập trình lại là một hoạt động thú vị!”</a:t>
            </a:r>
            <a:endParaRPr lang="vi-VN" b="1" u="sng" dirty="0"/>
          </a:p>
          <a:p>
            <a:endParaRPr lang="vi-VN" b="1" u="sng" dirty="0"/>
          </a:p>
          <a:p>
            <a:r>
              <a:rPr lang="vi-VN" b="1" u="sng" dirty="0">
                <a:latin typeface="Arial"/>
                <a:cs typeface="Arial"/>
              </a:rPr>
              <a:t>MỤC TIÊU SLIDE:</a:t>
            </a:r>
            <a:r>
              <a:rPr lang="vi-VN" dirty="0">
                <a:latin typeface="Arial"/>
                <a:cs typeface="Arial"/>
              </a:rPr>
              <a:t> </a:t>
            </a:r>
          </a:p>
          <a:p>
            <a:endParaRPr lang="vi-VN" b="0" u="none" baseline="0" dirty="0"/>
          </a:p>
          <a:p>
            <a:r>
              <a:rPr lang="vi-VN" b="0" u="none" baseline="0" dirty="0">
                <a:latin typeface="Arial"/>
                <a:cs typeface="Arial"/>
              </a:rPr>
              <a:t>Tạo sự hứng thú cho người tham gia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b="0" u="none" baseline="0" dirty="0">
                <a:latin typeface="Arial"/>
                <a:cs typeface="Arial"/>
              </a:rPr>
              <a:t>!</a:t>
            </a:r>
          </a:p>
          <a:p>
            <a:endParaRPr lang="vi-VN" b="0" u="none" baseline="0" dirty="0"/>
          </a:p>
          <a:p>
            <a:r>
              <a:rPr lang="vi-VN" sz="1200" b="1" u="sng" kern="1200" dirty="0">
                <a:solidFill>
                  <a:schemeClr val="tx1"/>
                </a:solidFill>
                <a:latin typeface="Arial"/>
                <a:cs typeface="Arial"/>
              </a:rPr>
              <a:t>LƯU Ý CHO ĐIỀU PHỐI VIÊN:</a:t>
            </a:r>
          </a:p>
          <a:p>
            <a:r>
              <a:rPr lang="vi-VN" sz="1200" kern="1200" dirty="0">
                <a:solidFill>
                  <a:schemeClr val="tx1"/>
                </a:solidFill>
                <a:effectLst/>
                <a:latin typeface="Arial"/>
                <a:cs typeface="Arial"/>
              </a:rPr>
              <a:t>Xin ghi nhớ rằng mục đích chính của sự kiện là thu hút sự tham gia của người học vào bài hướng dẫn. Hãy giới hạn thời gian trình bày của bạn theo đó. Hầu hết slide trong bộ tài liệu này đều được thiết kế sao cho trình bày một cách ngắn gọn nhất, hỗ trợ cho việc trình bày nhanh và theo văn nói.</a:t>
            </a:r>
            <a:endParaRPr lang="vi-VN" b="1" u="sng" dirty="0"/>
          </a:p>
          <a:p>
            <a:endParaRPr lang="vi-VN" b="1" u="sng" dirty="0"/>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a:p>
            <a:r>
              <a:rPr lang="vi-VN" sz="1200" b="0" i="0" u="none" strike="noStrike" kern="1200" dirty="0">
                <a:solidFill>
                  <a:schemeClr val="tx1"/>
                </a:solidFill>
                <a:effectLst/>
                <a:latin typeface="Arial"/>
                <a:cs typeface="Arial"/>
              </a:rPr>
              <a:t>Hình ảnh này đại diện cho sự tham gia của mọi người trên toàn thế giới trong các sự kiện Hour of Code</a:t>
            </a:r>
            <a:r>
              <a:rPr lang="vi-VN" sz="1200" b="0" i="0" u="none" strike="noStrike" kern="1200" baseline="30000" dirty="0">
                <a:solidFill>
                  <a:schemeClr val="tx1"/>
                </a:solidFill>
                <a:effectLst/>
                <a:latin typeface="Arial"/>
                <a:cs typeface="Arial"/>
              </a:rPr>
              <a:t>TM</a:t>
            </a:r>
            <a:r>
              <a:rPr lang="vi-VN" sz="1200" b="0" i="0" u="none" strike="noStrike" kern="1200" dirty="0">
                <a:solidFill>
                  <a:schemeClr val="tx1"/>
                </a:solidFill>
                <a:effectLst/>
                <a:latin typeface="Arial"/>
                <a:cs typeface="Arial"/>
              </a:rPr>
              <a:t>.</a:t>
            </a:r>
            <a:r>
              <a:rPr lang="vi-VN" dirty="0">
                <a:latin typeface="Arial"/>
                <a:cs typeface="Arial"/>
              </a:rPr>
              <a:t>  </a:t>
            </a:r>
            <a:endParaRPr lang="vi-VN" dirty="0">
              <a:effectLst/>
            </a:endParaRPr>
          </a:p>
          <a:p>
            <a:endParaRPr lang="vi-VN"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vi-VN"/>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r>
              <a:rPr lang="vi-VN" altLang="ja-JP" sz="1200" kern="1200" dirty="0">
                <a:solidFill>
                  <a:schemeClr val="tx1"/>
                </a:solidFill>
                <a:effectLst/>
                <a:latin typeface="Arial"/>
                <a:cs typeface="Arial"/>
              </a:rPr>
              <a:t>“Mã cũng cho phép các em tạo ra những điều mới mẻ, vì vậy mã giúp chúng ta phát huy khả năng tưởng tượng và sáng tạo!”</a:t>
            </a:r>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vi-VN"/>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dirty="0">
                <a:latin typeface="Arial"/>
                <a:cs typeface="Arial"/>
              </a:rPr>
              <a:t>“Lập trình là một hoạt động nhóm! Do bất kỳ ai lập trình cũng luôn giải quyết vấn đề và vận dụng trí tưởng tượng của họ, nên họ luôn giúp đỡ nhau bằng cách chia sẻ các ý tưởng và giải pháp của mình!”</a:t>
            </a:r>
            <a:endParaRPr lang="vi-VN" dirty="0"/>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vi-VN"/>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sz="1200" kern="1200" dirty="0">
                <a:solidFill>
                  <a:schemeClr val="tx1"/>
                </a:solidFill>
                <a:effectLst/>
                <a:latin typeface="Arial"/>
                <a:cs typeface="Arial"/>
              </a:rPr>
              <a:t>"Các em thích làm gì?</a:t>
            </a:r>
            <a:r>
              <a:rPr lang="vi-VN">
                <a:latin typeface="Arial"/>
                <a:cs typeface="Arial"/>
              </a:rPr>
              <a:t> </a:t>
            </a:r>
            <a:r>
              <a:rPr lang="vi-VN" sz="1200" kern="1200" dirty="0">
                <a:solidFill>
                  <a:schemeClr val="tx1"/>
                </a:solidFill>
                <a:effectLst/>
                <a:latin typeface="Arial"/>
                <a:cs typeface="Arial"/>
              </a:rPr>
              <a:t>Đó có thể là bất cứ điều gì-đọc sách, chơi thể thao, thời trang, chơi video game."</a:t>
            </a:r>
            <a:endParaRPr lang="vi-VN" b="1" u="sng" dirty="0"/>
          </a:p>
          <a:p>
            <a:endParaRPr lang="vi-VN" b="1" u="sng" dirty="0"/>
          </a:p>
          <a:p>
            <a:r>
              <a:rPr lang="vi-VN" b="1" u="sng" dirty="0">
                <a:latin typeface="Arial"/>
                <a:cs typeface="Arial"/>
              </a:rPr>
              <a:t>MỤC TIÊU SLIDE:</a:t>
            </a:r>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Để định vị lập trình là điều gì đó liên quan đến sở thích ngoài khía cạnh công nghệ, như thế có khả năng khiến thế hệ trẻ tập trung vào hơn. Mục đích là giúp trí tưởng tượng của các em tìm ra cách biến đam mê của các em thành một dự án lập trình có thể hỗ trợ nhiều hơn cho đam mê đó. </a:t>
            </a:r>
            <a:endParaRPr lang="vi-VN" b="1" u="sng" dirty="0"/>
          </a:p>
          <a:p>
            <a:endParaRPr lang="vi-VN" b="1" dirty="0"/>
          </a:p>
          <a:p>
            <a:r>
              <a:rPr lang="vi-VN" b="1" u="sng" dirty="0">
                <a:latin typeface="Arial"/>
                <a:cs typeface="Arial"/>
              </a:rPr>
              <a:t>LƯU Ý CHO ĐIỀU PHỐI VIÊN: </a:t>
            </a:r>
            <a:r>
              <a:rPr lang="vi-VN" b="0" dirty="0">
                <a:latin typeface="Arial"/>
                <a:cs typeface="Arial"/>
              </a:rPr>
              <a:t>Hãy đề nghị người tham gia chia sẻ niềm đam mê và ý tưởng của họ</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vi-VN"/>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u="none" dirty="0">
                <a:latin typeface="Arial"/>
                <a:cs typeface="Arial"/>
              </a:rPr>
              <a:t>"Lập trình có thể là một phần trong tất cả những điều mà các em muốn làm!"</a:t>
            </a:r>
          </a:p>
          <a:p>
            <a:endParaRPr lang="vi-VN" b="0" u="none" baseline="0" dirty="0"/>
          </a:p>
          <a:p>
            <a:r>
              <a:rPr lang="vi-VN" b="0" u="none" baseline="0" dirty="0">
                <a:latin typeface="Arial"/>
                <a:cs typeface="Arial"/>
              </a:rPr>
              <a:t>*VÍ DỤ CẦN ĐỀ CẬP</a:t>
            </a:r>
          </a:p>
          <a:p>
            <a:pPr marL="628650" lvl="1" indent="-171450">
              <a:buFont typeface="Arial"/>
              <a:buChar char="•"/>
            </a:pPr>
            <a:r>
              <a:rPr lang="vi-VN" sz="1200" kern="1200" dirty="0">
                <a:solidFill>
                  <a:schemeClr val="tx1"/>
                </a:solidFill>
                <a:effectLst/>
                <a:latin typeface="Arial"/>
                <a:cs typeface="Arial"/>
              </a:rPr>
              <a:t>Những người thích </a:t>
            </a:r>
            <a:r>
              <a:rPr lang="vi-VN" sz="1200" b="1" kern="1200" dirty="0">
                <a:solidFill>
                  <a:schemeClr val="tx1"/>
                </a:solidFill>
                <a:effectLst/>
                <a:latin typeface="Arial"/>
                <a:cs typeface="Arial"/>
              </a:rPr>
              <a:t>phim ảnh </a:t>
            </a:r>
            <a:r>
              <a:rPr lang="vi-VN" sz="1200" kern="1200" dirty="0">
                <a:solidFill>
                  <a:schemeClr val="tx1"/>
                </a:solidFill>
                <a:effectLst/>
                <a:latin typeface="Arial"/>
                <a:cs typeface="Arial"/>
              </a:rPr>
              <a:t>có thể xây dựng một ứng dụng nơi mọi người đánh giá và thảo luận về các bộ phim</a:t>
            </a:r>
            <a:r>
              <a:rPr lang="vi-VN" dirty="0">
                <a:latin typeface="Arial"/>
                <a:cs typeface="Arial"/>
              </a:rPr>
              <a:t> </a:t>
            </a:r>
            <a:endParaRPr lang="vi-VN" dirty="0">
              <a:effectLst/>
            </a:endParaRPr>
          </a:p>
          <a:p>
            <a:pPr marL="628650" lvl="1" indent="-171450">
              <a:buFont typeface="Arial"/>
              <a:buChar char="•"/>
            </a:pPr>
            <a:r>
              <a:rPr lang="vi-VN" sz="1200" kern="1200" dirty="0">
                <a:solidFill>
                  <a:schemeClr val="tx1"/>
                </a:solidFill>
                <a:effectLst/>
                <a:latin typeface="Arial"/>
                <a:cs typeface="Arial"/>
              </a:rPr>
              <a:t>Những ai thích </a:t>
            </a:r>
            <a:r>
              <a:rPr lang="vi-VN" sz="1200" b="1" kern="1200" dirty="0">
                <a:solidFill>
                  <a:schemeClr val="tx1"/>
                </a:solidFill>
                <a:effectLst/>
                <a:latin typeface="Arial"/>
                <a:cs typeface="Arial"/>
              </a:rPr>
              <a:t>trò chơi video </a:t>
            </a:r>
            <a:r>
              <a:rPr lang="vi-VN" sz="1200" kern="1200" dirty="0">
                <a:solidFill>
                  <a:schemeClr val="tx1"/>
                </a:solidFill>
                <a:effectLst/>
                <a:latin typeface="Arial"/>
                <a:cs typeface="Arial"/>
              </a:rPr>
              <a:t>có thể xây dựng trò chơi cho riêng họ</a:t>
            </a:r>
            <a:r>
              <a:rPr lang="vi-VN" dirty="0">
                <a:latin typeface="Arial"/>
                <a:cs typeface="Arial"/>
              </a:rPr>
              <a:t> </a:t>
            </a:r>
          </a:p>
          <a:p>
            <a:pPr marL="628650" lvl="1" indent="-171450">
              <a:buFont typeface="Arial"/>
              <a:buChar char="•"/>
            </a:pPr>
            <a:r>
              <a:rPr lang="vi-VN" sz="1200" kern="1200" dirty="0">
                <a:solidFill>
                  <a:schemeClr val="tx1"/>
                </a:solidFill>
                <a:effectLst/>
                <a:latin typeface="Arial"/>
                <a:cs typeface="Arial"/>
              </a:rPr>
              <a:t>Những ai thích </a:t>
            </a:r>
            <a:r>
              <a:rPr lang="vi-VN" sz="1200" b="1" kern="1200" dirty="0">
                <a:solidFill>
                  <a:schemeClr val="tx1"/>
                </a:solidFill>
                <a:effectLst/>
                <a:latin typeface="Arial"/>
                <a:cs typeface="Arial"/>
              </a:rPr>
              <a:t>thể thao </a:t>
            </a:r>
            <a:r>
              <a:rPr lang="vi-VN" sz="1200" kern="1200" dirty="0">
                <a:solidFill>
                  <a:schemeClr val="tx1"/>
                </a:solidFill>
                <a:effectLst/>
                <a:latin typeface="Arial"/>
                <a:cs typeface="Arial"/>
              </a:rPr>
              <a:t>có thể xây một ứng dụng hiển thị trạng thái của đội yêu thích của họ </a:t>
            </a:r>
          </a:p>
          <a:p>
            <a:pPr marL="628650" lvl="1" indent="-171450">
              <a:buFont typeface="Arial"/>
              <a:buChar char="•"/>
            </a:pPr>
            <a:r>
              <a:rPr lang="vi-VN" sz="1200" kern="1200" dirty="0">
                <a:solidFill>
                  <a:schemeClr val="tx1"/>
                </a:solidFill>
                <a:effectLst/>
                <a:latin typeface="Arial"/>
                <a:cs typeface="Arial"/>
              </a:rPr>
              <a:t>Nếu ai thích </a:t>
            </a:r>
            <a:r>
              <a:rPr lang="vi-VN" sz="1200" b="1" kern="1200" dirty="0">
                <a:solidFill>
                  <a:schemeClr val="tx1"/>
                </a:solidFill>
                <a:effectLst/>
                <a:latin typeface="Arial"/>
                <a:cs typeface="Arial"/>
              </a:rPr>
              <a:t>phim hoạt hình và siêu anh hùng</a:t>
            </a:r>
            <a:r>
              <a:rPr lang="vi-VN" sz="1200" kern="1200" dirty="0">
                <a:solidFill>
                  <a:schemeClr val="tx1"/>
                </a:solidFill>
                <a:effectLst/>
                <a:latin typeface="Arial"/>
                <a:cs typeface="Arial"/>
              </a:rPr>
              <a:t>, họ có thể tạo một trang web về các nhân vật yêu thích của họ </a:t>
            </a:r>
            <a:endParaRPr lang="vi-VN" dirty="0">
              <a:effectLst/>
            </a:endParaRPr>
          </a:p>
          <a:p>
            <a:endParaRPr lang="vi-VN" b="1" u="sng" dirty="0"/>
          </a:p>
          <a:p>
            <a:r>
              <a:rPr lang="vi-VN" b="1" u="sng" dirty="0">
                <a:latin typeface="Arial"/>
                <a:cs typeface="Arial"/>
              </a:rPr>
              <a:t>MỤC TIÊU SLIDE:</a:t>
            </a:r>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Để nhấn mạnh rằng họ sẽ không chỉ tìm được các phương thức mới để tìm niềm vui trong quá trình lập trình và khám phá những gì mà họ có thể làm với lập trình, mà những thứ họ tạo ra còn có thể là điều mà họ có thể chia sẻ và sử dụng cùng với bạn bè.</a:t>
            </a:r>
          </a:p>
          <a:p>
            <a:pPr marL="0" marR="0" indent="0" algn="l" defTabSz="914400" rtl="0" eaLnBrk="1" fontAlgn="auto" latinLnBrk="0" hangingPunct="1">
              <a:lnSpc>
                <a:spcPct val="100000"/>
              </a:lnSpc>
              <a:spcBef>
                <a:spcPts val="0"/>
              </a:spcBef>
              <a:spcAft>
                <a:spcPts val="0"/>
              </a:spcAft>
              <a:buClrTx/>
              <a:buSzTx/>
              <a:buFontTx/>
              <a:buNone/>
              <a:tabLst/>
              <a:defRPr/>
            </a:pPr>
            <a:endParaRPr lang="vi-VN" dirty="0"/>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vi-VN"/>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endParaRPr lang="vi-VN"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“Bạn đã sẵn sàng để bắt đầu lập trình chưa? Hãy bắt đầu thôi! “Trong </a:t>
            </a:r>
            <a:r>
              <a:rPr lang="vi-VN" sz="1200" dirty="0">
                <a:solidFill>
                  <a:schemeClr val="bg1"/>
                </a:solidFill>
                <a:latin typeface="Arial"/>
                <a:cs typeface="Arial"/>
              </a:rPr>
              <a:t>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b="0" u="none" baseline="0" dirty="0">
                <a:latin typeface="Arial"/>
                <a:cs typeface="Arial"/>
              </a:rPr>
              <a:t> hôm nay, chúng ta sẽ học hỏi qua</a:t>
            </a:r>
            <a:r>
              <a:rPr lang="vi-VN" sz="1200" kern="1200" dirty="0">
                <a:solidFill>
                  <a:schemeClr val="tx1"/>
                </a:solidFill>
                <a:effectLst/>
                <a:latin typeface="Arial"/>
                <a:cs typeface="Arial"/>
              </a:rPr>
              <a:t> bài hướng dẫn lấy cảm hứng từ trò chơi Minecraft</a:t>
            </a:r>
            <a:r>
              <a:rPr lang="vi-VN" b="0" u="none" baseline="0" dirty="0">
                <a:latin typeface="Arial"/>
                <a:cs typeface="Arial"/>
              </a:rPr>
              <a:t>! Bài </a:t>
            </a:r>
            <a:r>
              <a:rPr lang="vi-VN" sz="1200" kern="1200" dirty="0">
                <a:solidFill>
                  <a:schemeClr val="tx1"/>
                </a:solidFill>
                <a:effectLst/>
                <a:latin typeface="Arial"/>
                <a:cs typeface="Arial"/>
              </a:rPr>
              <a:t>hướng dẫn sẽ sử dụng các nhân vật và khái niệm từ trò chơi video Minecraft nhưng đây không phải là trò chơi thực sự.</a:t>
            </a:r>
            <a:r>
              <a:rPr lang="vi-VN" b="0" u="none" baseline="0" dirty="0">
                <a:latin typeface="Arial"/>
                <a:cs typeface="Arial"/>
              </a:rPr>
              <a:t>”</a:t>
            </a:r>
            <a:r>
              <a:rPr lang="vi-VN" dirty="0">
                <a:latin typeface="Arial"/>
                <a:cs typeface="Arial"/>
              </a:rPr>
              <a:t> </a:t>
            </a:r>
            <a:r>
              <a:rPr lang="vi-VN" sz="1200" kern="1200" dirty="0">
                <a:solidFill>
                  <a:schemeClr val="tx1"/>
                </a:solidFill>
                <a:effectLst/>
                <a:latin typeface="Arial"/>
                <a:cs typeface="Arial"/>
              </a:rPr>
              <a:t>Trong bài hướng dẫn Minecraft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sz="1200" kern="1200" dirty="0">
                <a:solidFill>
                  <a:schemeClr val="tx1"/>
                </a:solidFill>
                <a:effectLst/>
                <a:latin typeface="Arial"/>
                <a:cs typeface="Arial"/>
              </a:rPr>
              <a:t>, bạn sẽ gặp “Đặc vụ” và sẽ học cũng như sử dụng các kỹ thuật lập trình như vòng lặp, gỡ lỗi và các chức năng để thiết kế giải pháp của riêng bạn cho câu đố và xem Đặc vụ thực hiện lệnh của bạn”.</a:t>
            </a:r>
            <a:endParaRPr lang="vi-VN" sz="1200" b="0" baseline="0" dirty="0"/>
          </a:p>
          <a:p>
            <a:endParaRPr lang="vi-VN"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u="none" baseline="0" dirty="0">
                <a:latin typeface="Arial"/>
                <a:cs typeface="Arial"/>
              </a:rPr>
              <a:t>“Bạn sẽ có thời gian là _____ để chơi ngày hôm nay. Nếu bạn bị mắc kẹt, hãy kiên nhẫn và thử một cách khác để giải quyết vấn đề. Tiếp theo, hãy nhờ một người bên cạnh và cuối cùng, nếu bạn muốn tôi giúp đỡ, [hãy giơ tay, giơ ngón tay cái, v.v]. </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u="none" baseline="0" dirty="0">
                <a:latin typeface="Arial"/>
                <a:cs typeface="Arial"/>
              </a:rPr>
              <a:t>Nhớ đeo tai nghe nhé!”</a:t>
            </a:r>
            <a:endParaRPr lang="vi-VN" sz="1200" b="0" u="none" dirty="0"/>
          </a:p>
          <a:p>
            <a:endParaRPr lang="vi-VN" b="0" u="none" dirty="0"/>
          </a:p>
          <a:p>
            <a:endParaRPr lang="vi-VN" b="1" u="sng" dirty="0"/>
          </a:p>
          <a:p>
            <a:r>
              <a:rPr lang="vi-VN" b="1" u="sng" dirty="0">
                <a:latin typeface="Arial"/>
                <a:cs typeface="Arial"/>
              </a:rPr>
              <a:t>MỤC TIÊU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Để giới thiệu </a:t>
            </a:r>
            <a:r>
              <a:rPr lang="vi-VN" sz="1200" dirty="0">
                <a:solidFill>
                  <a:schemeClr val="bg1"/>
                </a:solidFill>
                <a:latin typeface="Arial"/>
                <a:cs typeface="Arial"/>
              </a:rPr>
              <a:t>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endParaRPr lang="vi-VN" sz="1200" dirty="0">
              <a:solidFill>
                <a:schemeClr val="bg1"/>
              </a:solidFill>
              <a:latin typeface="Arial"/>
              <a:cs typeface="Arial"/>
            </a:endParaRPr>
          </a:p>
          <a:p>
            <a:endParaRPr lang="vi-V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LƯU Ý CHO ĐIỀU PHỐI VIÊN:</a:t>
            </a:r>
          </a:p>
          <a:p>
            <a:pPr>
              <a:defRPr/>
            </a:pPr>
            <a:r>
              <a:rPr lang="vi-VN" b="0" dirty="0">
                <a:latin typeface="Arial"/>
                <a:cs typeface="Arial"/>
              </a:rPr>
              <a:t>Có nhiều bài hướng dẫn Minecraft. Bắt đầu với bài hướng dẫn </a:t>
            </a:r>
            <a:r>
              <a:rPr lang="vi-VN" dirty="0">
                <a:latin typeface="Arial"/>
                <a:cs typeface="Arial"/>
              </a:rPr>
              <a:t>năm </a:t>
            </a:r>
            <a:r>
              <a:rPr lang="vi-VN" b="0" dirty="0">
                <a:latin typeface="Arial"/>
                <a:cs typeface="Arial"/>
              </a:rPr>
              <a:t>nay và sử dụng các bài hướng dẫn khác nếu họ kết thúc sớm. Mỗi bài hướng dẫn dạy các khái niệm khác nhau do đó thực hiện tất cả các bài hướng dẫn là một ý tưởng tuyệt vời!</a:t>
            </a:r>
            <a:r>
              <a:rPr lang="vi-VN" dirty="0">
                <a:latin typeface="Arial"/>
                <a:cs typeface="Arial"/>
              </a:rPr>
              <a:t> </a:t>
            </a:r>
            <a:endParaRPr lang="vi-VN" b="0" dirty="0"/>
          </a:p>
          <a:p>
            <a:endParaRPr lang="vi-VN" sz="1200" b="1" u="sng" kern="1200" baseline="0" dirty="0">
              <a:solidFill>
                <a:schemeClr val="tx1"/>
              </a:solidFill>
              <a:effectLst/>
              <a:latin typeface="Arial"/>
              <a:ea typeface="Arial"/>
              <a:cs typeface="Arial"/>
            </a:endParaRPr>
          </a:p>
          <a:p>
            <a:r>
              <a:rPr lang="vi-VN" sz="1200" kern="1200" dirty="0">
                <a:solidFill>
                  <a:schemeClr val="tx1"/>
                </a:solidFill>
                <a:effectLst/>
                <a:latin typeface="Arial"/>
                <a:cs typeface="Arial"/>
              </a:rPr>
              <a:t>Nếu bạn không thể cung cấp thiết bị riêng cho mỗi người tham gia, hãy thử ghép cặp họ với nhau và để họ thay phiên nhau thực hiện từng bước của từng bài học để cả hai đều có cơ hội hoạt động và quan sát lẫn nhau. Các cá nhân nên làm việc một mình với câu đố.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vi-VN" sz="1200" kern="1200" dirty="0">
                <a:solidFill>
                  <a:schemeClr val="tx1"/>
                </a:solidFill>
                <a:effectLst/>
                <a:latin typeface="Arial"/>
                <a:cs typeface="Arial"/>
              </a:rPr>
              <a:t>Sau 15 phút, hãy chúc mừng nhóm về tiến độ đã đạt được và mã họ đã viết ra.</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vi-VN" sz="1200" b="0" u="none" kern="1200" dirty="0">
                <a:solidFill>
                  <a:schemeClr val="tx1"/>
                </a:solidFill>
                <a:effectLst/>
                <a:latin typeface="Arial"/>
                <a:cs typeface="Arial"/>
              </a:rPr>
              <a:t>Đối với những người tham gia hoàn thành bài hướng dẫn này và/hoặc bài hướng dẫn nâng cao hơn, hãy mời họ chơi qua bài hướng dẫn bằng cách sử dụng </a:t>
            </a:r>
            <a:r>
              <a:rPr lang="vi-VN" sz="1200" b="1" u="none" kern="1200" dirty="0">
                <a:solidFill>
                  <a:schemeClr val="tx1"/>
                </a:solidFill>
                <a:effectLst/>
                <a:latin typeface="Arial"/>
                <a:cs typeface="Arial"/>
              </a:rPr>
              <a:t>Diamond Path </a:t>
            </a:r>
            <a:r>
              <a:rPr lang="vi-VN" sz="1200" b="0" u="none" kern="1200" dirty="0">
                <a:solidFill>
                  <a:schemeClr val="tx1"/>
                </a:solidFill>
                <a:effectLst/>
                <a:latin typeface="Arial"/>
                <a:cs typeface="Arial"/>
              </a:rPr>
              <a:t>– bao gồm các thách thức lập trình khác mà họ cần hoàn thành để lấy được viên kim cương ở cấp đó.</a:t>
            </a:r>
            <a:endParaRPr lang="vi-VN"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vi-V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vi-VN" b="0" dirty="0"/>
          </a:p>
          <a:p>
            <a:r>
              <a:rPr lang="vi-VN" dirty="0">
                <a:latin typeface="Arial"/>
                <a:cs typeface="Arial"/>
              </a:rPr>
              <a:t> </a:t>
            </a:r>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vi-VN"/>
          </a:p>
        </p:txBody>
      </p:sp>
    </p:spTree>
    <p:extLst>
      <p:ext uri="{BB962C8B-B14F-4D97-AF65-F5344CB8AC3E}">
        <p14:creationId xmlns:p14="http://schemas.microsoft.com/office/powerpoint/2010/main" val="703513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endParaRPr lang="vi-VN" b="0" u="none" dirty="0"/>
          </a:p>
          <a:p>
            <a:endParaRPr lang="vi-VN" b="0" u="none" dirty="0"/>
          </a:p>
          <a:p>
            <a:r>
              <a:rPr lang="vi-VN" dirty="0">
                <a:latin typeface="Arial"/>
                <a:cs typeface="Arial"/>
              </a:rPr>
              <a:t>“Bây giờ, hãy truy cập vào code.org/Minecraft để tìm bài hướng dẫn “Minecraft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dirty="0">
                <a:latin typeface="Arial"/>
                <a:cs typeface="Arial"/>
              </a:rPr>
              <a:t> Hero’s Journey” và BẮT ĐẦU! ”</a:t>
            </a:r>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Dành thời gian để người tham gia mở bài hướng dẫn.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vi-VN" b="1" u="sng" baseline="0" dirty="0">
                <a:latin typeface="Arial"/>
                <a:cs typeface="Arial"/>
              </a:rPr>
              <a:t>LƯU Ý CHO ĐIỀU PHỐI VIÊN</a:t>
            </a:r>
            <a:r>
              <a:rPr lang="en-US" b="1" u="sng" baseline="0" dirty="0">
                <a:latin typeface="Arial"/>
                <a:cs typeface="Arial"/>
              </a:rPr>
              <a:t>:</a:t>
            </a:r>
            <a:endParaRPr lang="vi-VN" b="1" u="sng" baseline="0" dirty="0">
              <a:latin typeface="Arial"/>
              <a:cs typeface="Arial"/>
            </a:endParaRPr>
          </a:p>
          <a:p>
            <a:pPr marL="628650" lvl="1" indent="-171450">
              <a:buFont typeface="Arial"/>
              <a:buChar char="•"/>
            </a:pPr>
            <a:r>
              <a:rPr lang="vi-VN" dirty="0">
                <a:latin typeface="Arial"/>
                <a:cs typeface="Arial"/>
              </a:rPr>
              <a:t>Luôn mở slide này trong suốt bài hướng dẫn, chỉ chuyển sang slide tiếp theo khi gần kết thúc bài hướng dẫn của nhóm</a:t>
            </a:r>
          </a:p>
          <a:p>
            <a:pPr marL="628650" lvl="1" indent="-171450">
              <a:buFont typeface="Arial"/>
              <a:buChar char="•"/>
            </a:pPr>
            <a:r>
              <a:rPr lang="vi-VN" dirty="0">
                <a:latin typeface="Arial"/>
                <a:cs typeface="Arial"/>
              </a:rPr>
              <a:t>Nếu người tham gia đăng nhập vào bài hướng dẫn, tiến độ sẽ được lưu theo cấp độ và họ có thể quay lại nếu chưa hoàn thành. </a:t>
            </a:r>
          </a:p>
          <a:p>
            <a:pPr marL="628650" lvl="1" indent="-171450">
              <a:buFont typeface="Arial"/>
              <a:buChar char="•"/>
            </a:pPr>
            <a:r>
              <a:rPr lang="vi-VN" dirty="0">
                <a:latin typeface="Arial"/>
                <a:cs typeface="Arial"/>
              </a:rPr>
              <a:t>Do có chế độ chơi tự do và có không gian để xây dựng bất cứ thứ gì mà người tham gia muốn, cần nhận thức được những rủi ro liên quan đến giới trẻ và nội dung do người dùng tạo ra.</a:t>
            </a:r>
          </a:p>
          <a:p>
            <a:pPr marL="628650" lvl="1" indent="-171450">
              <a:buFont typeface="Arial"/>
              <a:buChar char="•"/>
            </a:pPr>
            <a:endParaRPr lang="vi-VN" baseline="0" dirty="0"/>
          </a:p>
          <a:p>
            <a:pPr marL="0" lvl="0" indent="0">
              <a:buFont typeface="Arial"/>
              <a:buNone/>
            </a:pPr>
            <a:r>
              <a:rPr lang="vi-VN" b="1" u="sng" dirty="0">
                <a:latin typeface="Arial"/>
                <a:cs typeface="Arial"/>
              </a:rPr>
              <a:t>NẾU THỜI GIAN CỦA BẠN BỊ HẠN CHẾ:</a:t>
            </a:r>
          </a:p>
          <a:p>
            <a:pPr marL="628650" lvl="1" indent="-171450">
              <a:buFont typeface="Arial"/>
              <a:buChar char="•"/>
            </a:pPr>
            <a:r>
              <a:rPr lang="vi-VN" sz="1200" i="0" kern="1200" dirty="0">
                <a:solidFill>
                  <a:schemeClr val="tx1"/>
                </a:solidFill>
                <a:effectLst/>
                <a:latin typeface="Arial"/>
                <a:cs typeface="Arial"/>
              </a:rPr>
              <a:t>Hoàn thành càng nhiều câu đố càng tốt trong khả năng của bạn. Những trẻ có hiểu biết về công nghệ có thể hoàn thành tất cả trong 50-60 phút.</a:t>
            </a:r>
          </a:p>
          <a:p>
            <a:pPr marL="628650" lvl="1" indent="-171450">
              <a:buFont typeface="Arial"/>
              <a:buChar char="•"/>
            </a:pPr>
            <a:r>
              <a:rPr lang="vi-VN" sz="1200" i="0" kern="1200" dirty="0">
                <a:solidFill>
                  <a:schemeClr val="tx1"/>
                </a:solidFill>
                <a:effectLst/>
                <a:latin typeface="Arial"/>
                <a:cs typeface="Arial"/>
              </a:rPr>
              <a:t>Chúc mừng học sinh vì những gì mà họ đã làm được, đồng thời thông báo cho họ biết là họ có thể lập trình lại tại nhà.</a:t>
            </a:r>
          </a:p>
          <a:p>
            <a:pPr marL="628650" lvl="1" indent="-171450">
              <a:buFont typeface="Arial"/>
              <a:buChar char="•"/>
            </a:pPr>
            <a:endParaRPr lang="vi-VN" sz="1200" i="0" kern="1200" dirty="0">
              <a:solidFill>
                <a:schemeClr val="tx1"/>
              </a:solidFill>
              <a:effectLst/>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NẾU BẠN CÓ THÊM THỜI GIAN:</a:t>
            </a:r>
          </a:p>
          <a:p>
            <a:pPr marL="628650" lvl="1" indent="-171450">
              <a:buFont typeface="Arial" panose="020B0604020202020204" pitchFamily="34" charset="0"/>
              <a:buChar char="•"/>
            </a:pPr>
            <a:r>
              <a:rPr lang="vi-VN" sz="1200" kern="1200" dirty="0">
                <a:solidFill>
                  <a:schemeClr val="tx1"/>
                </a:solidFill>
                <a:effectLst/>
                <a:latin typeface="Arial"/>
                <a:cs typeface="Arial"/>
              </a:rPr>
              <a:t>Hướng dẫn học sinh tiếp tục sáng tạo với câu đố cuối cùng trong giờ chơi thêm.  </a:t>
            </a:r>
          </a:p>
          <a:p>
            <a:pPr marL="628650" lvl="1" indent="-171450">
              <a:buFont typeface="Arial" panose="020B0604020202020204" pitchFamily="34" charset="0"/>
              <a:buChar char="•"/>
            </a:pPr>
            <a:r>
              <a:rPr lang="vi-VN" sz="1200" kern="1200" dirty="0">
                <a:solidFill>
                  <a:schemeClr val="tx1"/>
                </a:solidFill>
                <a:effectLst/>
                <a:latin typeface="Arial"/>
                <a:cs typeface="Arial"/>
              </a:rPr>
              <a:t>Hướng dẫn học sinh xem lại từng câu đố và thách thức họ giải quyết các câu đố theo một cách khác. Điều này tạo thêm các cơ hội hứng thú và vui vẻ để chơi nhiều lần và thử nghiệm điều mới. </a:t>
            </a:r>
          </a:p>
          <a:p>
            <a:pPr marL="628650" lvl="1" indent="-171450">
              <a:buFont typeface="Arial" panose="020B0604020202020204" pitchFamily="34" charset="0"/>
              <a:buChar char="•"/>
            </a:pPr>
            <a:r>
              <a:rPr lang="vi-VN" sz="1200" kern="1200" dirty="0">
                <a:solidFill>
                  <a:schemeClr val="tx1"/>
                </a:solidFill>
                <a:effectLst/>
                <a:latin typeface="Arial"/>
                <a:cs typeface="Arial"/>
              </a:rPr>
              <a:t>Hướng dẫn học sinh chơi qua “Minecraft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sz="1200" kern="1200" dirty="0">
                <a:solidFill>
                  <a:schemeClr val="tx1"/>
                </a:solidFill>
                <a:effectLst/>
                <a:latin typeface="Arial"/>
                <a:cs typeface="Arial"/>
              </a:rPr>
              <a:t> Adventurer” và/hoặc “Minecraft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sz="1200" kern="1200" dirty="0">
                <a:solidFill>
                  <a:schemeClr val="tx1"/>
                </a:solidFill>
                <a:effectLst/>
                <a:latin typeface="Arial"/>
                <a:cs typeface="Arial"/>
              </a:rPr>
              <a:t> Designer”.</a:t>
            </a:r>
            <a:endParaRPr lang="vi-VN" sz="1200" kern="1200" dirty="0">
              <a:solidFill>
                <a:schemeClr val="tx1"/>
              </a:solidFill>
              <a:effectLst/>
              <a:latin typeface="Arial"/>
              <a:ea typeface="Arial"/>
            </a:endParaRPr>
          </a:p>
          <a:p>
            <a:endParaRPr lang="vi-VN" b="1" u="sng" dirty="0">
              <a:latin typeface="Arial"/>
              <a:cs typeface="Arial"/>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vi-VN"/>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u="none" dirty="0">
                <a:latin typeface="Arial"/>
                <a:cs typeface="Arial"/>
              </a:rPr>
              <a:t>“Được rồi mọi người! Các bạn chỉ còn 5 phút để hoàn thành thôi nhé! </a:t>
            </a:r>
          </a:p>
          <a:p>
            <a:r>
              <a:rPr lang="vi-VN" b="0" u="none" dirty="0">
                <a:latin typeface="Arial"/>
                <a:cs typeface="Arial"/>
              </a:rPr>
              <a:t>[nếu khả năng truy cập được vào thiết bị và Internet là yêu cầu bổ sung thường gặp] Và hãy nhớ, các bạn có thể tiếp tục học cách lập trình bằng Minecraft vào một thời điểm khác.”</a:t>
            </a:r>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endParaRPr lang="vi-VN"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r>
              <a:rPr lang="vi-VN" b="0" u="none" dirty="0">
                <a:latin typeface="Arial"/>
                <a:cs typeface="Arial"/>
              </a:rPr>
              <a:t>Nhằm cảnh báo học viên rằng thời gian sắp hết và bài học gần kết thúc.</a:t>
            </a:r>
            <a:endParaRPr lang="vi-VN" b="0" u="none" dirty="0"/>
          </a:p>
          <a:p>
            <a:endParaRPr lang="vi-V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vi-VN"/>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endParaRPr lang="vi-VN" b="1" u="sng" dirty="0"/>
          </a:p>
          <a:p>
            <a:r>
              <a:rPr lang="vi-VN" b="0" u="none" baseline="0" dirty="0">
                <a:latin typeface="Arial"/>
                <a:cs typeface="Arial"/>
              </a:rPr>
              <a:t>“Chúng ta hãy quay lại cuộc thảo luận của chúng ta trước đó. Suy nghĩ của bạn về lập trình là gì có thay đổi không?”</a:t>
            </a:r>
          </a:p>
          <a:p>
            <a:pPr marL="628650" lvl="1" indent="-171450">
              <a:buFont typeface="Arial"/>
              <a:buChar char="•"/>
            </a:pPr>
            <a:r>
              <a:rPr lang="vi-VN">
                <a:latin typeface="Arial"/>
                <a:cs typeface="Arial"/>
              </a:rPr>
              <a:t>Bạn sẽ trả lời câu hỏi “Lập trình là gì” như thế nào nếu gia đình hoặc bạn bè của bạn đặt ra?</a:t>
            </a:r>
          </a:p>
          <a:p>
            <a:pPr marL="628650" lvl="1" indent="-171450">
              <a:buFont typeface="Arial"/>
              <a:buChar char="•"/>
            </a:pPr>
            <a:r>
              <a:rPr lang="vi-VN">
                <a:latin typeface="Arial"/>
                <a:cs typeface="Arial"/>
              </a:rPr>
              <a:t>Bạn đã học được những gì?</a:t>
            </a:r>
          </a:p>
          <a:p>
            <a:pPr marL="628650" lvl="1" indent="-171450">
              <a:buFont typeface="Arial"/>
              <a:buChar char="•"/>
            </a:pPr>
            <a:r>
              <a:rPr lang="vi-VN">
                <a:latin typeface="Arial"/>
                <a:cs typeface="Arial"/>
              </a:rPr>
              <a:t>Bạn thấy điều gì khó nhất? Bạn đã làm gì khi bị mắc kẹt? Tại sao điều đó lại quan trọng? [khuyến khích sự kiên trì]</a:t>
            </a:r>
          </a:p>
          <a:p>
            <a:pPr marL="628650" lvl="1" indent="-171450">
              <a:buFont typeface="Arial"/>
              <a:buChar char="•"/>
            </a:pPr>
            <a:r>
              <a:rPr lang="vi-VN">
                <a:latin typeface="Arial"/>
                <a:cs typeface="Arial"/>
              </a:rPr>
              <a:t>Lập trình mang tính sáng tạo như thế nào? [kết nối lập trình với một cách khác mang tính sáng tạo, như ca hát, khiêu vũ, xây dựng.]</a:t>
            </a:r>
          </a:p>
          <a:p>
            <a:pPr marL="628650" lvl="1" indent="-171450">
              <a:buFont typeface="Arial"/>
              <a:buChar char="•"/>
            </a:pPr>
            <a:r>
              <a:rPr lang="vi-VN">
                <a:latin typeface="Arial"/>
                <a:cs typeface="Arial"/>
              </a:rPr>
              <a:t>Lập trình dành cho ai? [cố gắng vượt ra khỏi định kiến như lập trình chỉ dành cho con trai, những người giỏi toán, v.v.]</a:t>
            </a:r>
          </a:p>
          <a:p>
            <a:pPr marL="628650" lvl="1" indent="-171450">
              <a:buFont typeface="Arial"/>
              <a:buChar char="•"/>
            </a:pPr>
            <a:r>
              <a:rPr lang="vi-VN">
                <a:latin typeface="Arial"/>
                <a:cs typeface="Arial"/>
              </a:rPr>
              <a:t>Một số ý tưởng về cách bạn có thể sử dụng mã để tạo ra một điều gì đó thú vị là gì?</a:t>
            </a:r>
            <a:endParaRPr lang="vi-VN" b="0" u="none" dirty="0"/>
          </a:p>
          <a:p>
            <a:endParaRPr lang="vi-VN" b="1" u="sng" dirty="0"/>
          </a:p>
          <a:p>
            <a:r>
              <a:rPr lang="vi-VN" b="1" u="sng" dirty="0">
                <a:latin typeface="Arial"/>
                <a:cs typeface="Arial"/>
              </a:rPr>
              <a:t>MỤC TIÊU SLIDE:</a:t>
            </a:r>
          </a:p>
          <a:p>
            <a:endParaRPr lang="vi-VN" b="1" dirty="0"/>
          </a:p>
          <a:p>
            <a:r>
              <a:rPr lang="vi-VN" b="0" dirty="0">
                <a:latin typeface="Arial"/>
                <a:cs typeface="Arial"/>
              </a:rPr>
              <a:t>Để quay lại câu hỏi ban đầu và đánh giá sự thay đổi định kiến của trẻ. </a:t>
            </a:r>
            <a:r>
              <a:rPr lang="vi-VN" b="0" kern="1200" baseline="0" dirty="0">
                <a:effectLst/>
                <a:latin typeface="Arial"/>
                <a:cs typeface="Arial"/>
              </a:rPr>
              <a:t>C</a:t>
            </a:r>
            <a:r>
              <a:rPr lang="vi-VN" kern="1200" dirty="0">
                <a:effectLst/>
                <a:latin typeface="Arial"/>
                <a:cs typeface="Arial"/>
              </a:rPr>
              <a:t>âu hỏi này</a:t>
            </a:r>
            <a:r>
              <a:rPr lang="vi-VN">
                <a:latin typeface="Arial"/>
                <a:cs typeface="Arial"/>
              </a:rPr>
              <a:t> </a:t>
            </a:r>
            <a:r>
              <a:rPr lang="vi-VN" kern="1200" dirty="0">
                <a:effectLst/>
                <a:latin typeface="Arial"/>
                <a:cs typeface="Arial"/>
              </a:rPr>
              <a:t>tóm tắt lại cho học sinh để xác nhận rằng những gì mà họ đã chọn và đã thực hiện trong suốt buổi học là thực sự chính xác. Điều này giúp họ củng cố và chắc chắn rằng những suy luận của họ là hoàn toàn đúng, giúp họ tiếp thu những gì mà họ đã học được.</a:t>
            </a:r>
            <a:r>
              <a:rPr lang="vi-VN">
                <a:latin typeface="Arial"/>
                <a:cs typeface="Arial"/>
              </a:rPr>
              <a:t> </a:t>
            </a:r>
            <a:endParaRPr lang="vi-VN" b="0"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vi-VN"/>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vi-VN" sz="1200" b="1" i="0" u="sng" strike="noStrike" kern="1200" cap="none" dirty="0">
                <a:solidFill>
                  <a:schemeClr val="dk1"/>
                </a:solidFill>
                <a:effectLst/>
                <a:latin typeface="Arial"/>
                <a:cs typeface="Arial"/>
                <a:sym typeface="Calibri"/>
              </a:rPr>
              <a:t>MỤC TIÊU SLIDE:</a:t>
            </a:r>
            <a:r>
              <a:rPr lang="vi-VN" dirty="0">
                <a:latin typeface="Arial"/>
                <a:cs typeface="Arial"/>
              </a:rPr>
              <a:t> </a:t>
            </a:r>
            <a:r>
              <a:rPr lang="vi-VN" sz="1200" b="0" i="0" u="none" strike="noStrike" kern="1200" cap="none" dirty="0">
                <a:solidFill>
                  <a:schemeClr val="dk1"/>
                </a:solidFill>
                <a:effectLst/>
                <a:latin typeface="Arial"/>
                <a:cs typeface="Arial"/>
                <a:sym typeface="Calibri"/>
              </a:rPr>
              <a:t>Để kết thúc buổi hội thảo một cách thành công.</a:t>
            </a:r>
            <a:endParaRPr lang="vi-VN" b="0" dirty="0">
              <a:effectLst/>
            </a:endParaRPr>
          </a:p>
          <a:p>
            <a:br>
              <a:rPr dirty="0"/>
            </a:br>
            <a:r>
              <a:rPr lang="vi-VN" sz="1200" b="1" i="0" u="sng" strike="noStrike" kern="1200" cap="none" dirty="0">
                <a:solidFill>
                  <a:schemeClr val="dk1"/>
                </a:solidFill>
                <a:effectLst/>
                <a:latin typeface="Arial"/>
                <a:cs typeface="Arial"/>
                <a:sym typeface="Calibri"/>
              </a:rPr>
              <a:t>MẪU KỊCH BẢN:</a:t>
            </a:r>
            <a:r>
              <a:rPr lang="vi-VN" dirty="0">
                <a:latin typeface="Arial"/>
                <a:cs typeface="Arial"/>
              </a:rPr>
              <a:t> </a:t>
            </a:r>
            <a:r>
              <a:rPr lang="vi-VN" b="0" u="none" dirty="0">
                <a:latin typeface="Arial"/>
                <a:cs typeface="Arial"/>
              </a:rPr>
              <a:t>“Xin chúc mừng! Bạn đã hoàn thành </a:t>
            </a:r>
            <a:r>
              <a:rPr lang="vi-VN" sz="1200" dirty="0">
                <a:solidFill>
                  <a:schemeClr val="bg1"/>
                </a:solidFill>
                <a:latin typeface="Arial"/>
                <a:cs typeface="Arial"/>
              </a:rPr>
              <a:t>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sz="1200" b="0" u="none" baseline="0" dirty="0">
                <a:solidFill>
                  <a:schemeClr val="bg1"/>
                </a:solidFill>
                <a:latin typeface="Arial"/>
                <a:cs typeface="Arial"/>
              </a:rPr>
              <a:t>”</a:t>
            </a:r>
            <a:r>
              <a:rPr lang="vi-VN" dirty="0">
                <a:latin typeface="Arial"/>
                <a:cs typeface="Arial"/>
              </a:rPr>
              <a:t> năm nay!</a:t>
            </a:r>
            <a:endParaRPr lang="vi-VN" b="0" u="none" baseline="0" dirty="0"/>
          </a:p>
          <a:p>
            <a:br>
              <a:rPr lang="en-US" b="0" dirty="0">
                <a:effectLst/>
              </a:rPr>
            </a:br>
            <a:endParaRPr lang="vi-VN" sz="1200" b="0" i="0" u="none" strike="noStrike" cap="none" dirty="0">
              <a:solidFill>
                <a:schemeClr val="dk1"/>
              </a:solidFill>
              <a:latin typeface="Arial"/>
              <a:ea typeface="Arial"/>
              <a:cs typeface="Arial"/>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vi-VN" sz="1200" b="0" i="0" u="none" strike="noStrike" cap="none">
              <a:solidFill>
                <a:schemeClr val="dk1"/>
              </a:solidFill>
              <a:latin typeface="Arial"/>
              <a:ea typeface="Arial"/>
              <a:cs typeface="Arial"/>
              <a:sym typeface="Calibri"/>
            </a:endParaRPr>
          </a:p>
        </p:txBody>
      </p:sp>
    </p:spTree>
    <p:extLst>
      <p:ext uri="{BB962C8B-B14F-4D97-AF65-F5344CB8AC3E}">
        <p14:creationId xmlns:p14="http://schemas.microsoft.com/office/powerpoint/2010/main" val="1838948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"Bây giờ bạn đang trên con đường trở thành chuyên gia lập trình, đây là một số nguồn tài nguyên miễn phí cho bạn tham khảo! Hãy ghi lại những đường link này và tiếp tục lập trình nhé!"</a:t>
            </a:r>
            <a:endParaRPr lang="vi-VN" b="0" u="none" dirty="0"/>
          </a:p>
          <a:p>
            <a:endParaRPr lang="vi-VN" b="1" u="sng" dirty="0"/>
          </a:p>
          <a:p>
            <a:r>
              <a:rPr lang="vi-VN" b="1" u="sng" dirty="0">
                <a:latin typeface="Arial"/>
                <a:cs typeface="Arial"/>
              </a:rPr>
              <a:t>MỤC TIÊU SLIDE:</a:t>
            </a:r>
          </a:p>
          <a:p>
            <a:endParaRPr lang="vi-VN" b="1" u="sng" dirty="0"/>
          </a:p>
          <a:p>
            <a:r>
              <a:rPr lang="vi-VN" b="0" u="none" dirty="0">
                <a:latin typeface="Arial"/>
                <a:cs typeface="Arial"/>
              </a:rPr>
              <a:t>Để khuyến khích những người trẻ tuổi tiếp tục tìm hiểu lập trình.</a:t>
            </a:r>
          </a:p>
          <a:p>
            <a:endParaRPr lang="vi-VN" b="0" u="none" baseline="0" dirty="0"/>
          </a:p>
          <a:p>
            <a:r>
              <a:rPr lang="vi-VN" b="1" u="sng" baseline="0" dirty="0">
                <a:latin typeface="Arial"/>
                <a:cs typeface="Arial"/>
              </a:rPr>
              <a:t>LƯU Ý CHO ĐIỀU PHỐI VIÊN:</a:t>
            </a:r>
          </a:p>
          <a:p>
            <a:r>
              <a:rPr lang="vi-VN" sz="1200" kern="1200" dirty="0">
                <a:solidFill>
                  <a:schemeClr val="tx1"/>
                </a:solidFill>
                <a:effectLst/>
                <a:latin typeface="Arial"/>
                <a:cs typeface="Arial"/>
              </a:rPr>
              <a:t>Những người tham gia có thể truy cập </a:t>
            </a:r>
            <a:r>
              <a:rPr lang="vi-VN" sz="1200" b="1" kern="1200" dirty="0">
                <a:solidFill>
                  <a:schemeClr val="tx1"/>
                </a:solidFill>
                <a:effectLst/>
                <a:latin typeface="Arial"/>
                <a:cs typeface="Arial"/>
              </a:rPr>
              <a:t>chứng chỉ Hour of </a:t>
            </a:r>
            <a:r>
              <a:rPr lang="vi-VN" sz="1200" b="1" i="0" u="none" strike="noStrike" kern="1200" dirty="0">
                <a:solidFill>
                  <a:schemeClr val="tx1"/>
                </a:solidFill>
                <a:effectLst/>
                <a:latin typeface="Arial"/>
                <a:cs typeface="Arial"/>
              </a:rPr>
              <a:t>Code</a:t>
            </a:r>
            <a:r>
              <a:rPr lang="vi-VN" sz="1200" b="1" i="0" u="none" strike="noStrike" kern="1200" baseline="30000" dirty="0">
                <a:solidFill>
                  <a:schemeClr val="tx1"/>
                </a:solidFill>
                <a:effectLst/>
                <a:latin typeface="Arial"/>
                <a:cs typeface="Arial"/>
              </a:rPr>
              <a:t>TM</a:t>
            </a:r>
            <a:r>
              <a:rPr lang="vi-VN" sz="1200" b="1" kern="1200" dirty="0">
                <a:solidFill>
                  <a:schemeClr val="tx1"/>
                </a:solidFill>
                <a:effectLst/>
                <a:latin typeface="Arial"/>
                <a:cs typeface="Arial"/>
              </a:rPr>
              <a:t> </a:t>
            </a:r>
            <a:r>
              <a:rPr lang="vi-VN" sz="1200" kern="1200" dirty="0">
                <a:solidFill>
                  <a:schemeClr val="tx1"/>
                </a:solidFill>
                <a:effectLst/>
                <a:latin typeface="Arial"/>
                <a:cs typeface="Arial"/>
              </a:rPr>
              <a:t>bất cứ lúc nào sau khi họ đã bắt đầu bài hướng dẫn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sz="1200" kern="1200" dirty="0">
                <a:solidFill>
                  <a:schemeClr val="tx1"/>
                </a:solidFill>
                <a:effectLst/>
                <a:latin typeface="Arial"/>
                <a:cs typeface="Arial"/>
              </a:rPr>
              <a:t> và sau sự kiện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sz="1200" kern="1200" dirty="0">
                <a:solidFill>
                  <a:schemeClr val="tx1"/>
                </a:solidFill>
                <a:effectLst/>
                <a:latin typeface="Arial"/>
                <a:cs typeface="Arial"/>
              </a:rPr>
              <a:t> tại code.org.</a:t>
            </a:r>
          </a:p>
          <a:p>
            <a:endParaRPr lang="vi-VN" sz="1200" kern="1200" dirty="0">
              <a:solidFill>
                <a:schemeClr val="tx1"/>
              </a:solidFill>
              <a:effectLst/>
              <a:latin typeface="Arial"/>
              <a:cs typeface="Arial"/>
            </a:endParaRPr>
          </a:p>
          <a:p>
            <a:r>
              <a:rPr lang="vi-VN" sz="1200" kern="1200" dirty="0">
                <a:solidFill>
                  <a:schemeClr val="tx1"/>
                </a:solidFill>
                <a:effectLst/>
                <a:latin typeface="Arial"/>
                <a:cs typeface="Arial"/>
              </a:rPr>
              <a:t>Điều chỉnh nội dung trên slide tài nguyên bổ sung cho phù hợp với đối tượng:</a:t>
            </a:r>
          </a:p>
          <a:p>
            <a:endParaRPr lang="vi-VN" sz="1200" b="0" u="none" kern="1200" dirty="0">
              <a:solidFill>
                <a:schemeClr val="tx1"/>
              </a:solidFill>
              <a:effectLst/>
              <a:latin typeface="Arial"/>
            </a:endParaRPr>
          </a:p>
          <a:p>
            <a:r>
              <a:rPr lang="vi-VN" sz="1200" b="1" u="none" kern="1200" dirty="0">
                <a:solidFill>
                  <a:schemeClr val="tx1"/>
                </a:solidFill>
                <a:effectLst/>
                <a:latin typeface="Arial"/>
                <a:cs typeface="Arial"/>
              </a:rPr>
              <a:t>Những người tham gia có thể tải mã của họ lên Minecraft: Education Edition và/hoặc Minecraft trên Windows 10 nếu có.</a:t>
            </a:r>
          </a:p>
          <a:p>
            <a:r>
              <a:rPr lang="vi-VN" sz="1200" b="0" u="none" kern="1200" dirty="0">
                <a:solidFill>
                  <a:schemeClr val="tx1"/>
                </a:solidFill>
                <a:effectLst/>
                <a:latin typeface="Arial"/>
                <a:cs typeface="Arial"/>
              </a:rPr>
              <a:t>Những người tham gia có thể sử dụng Code Studio để nhập mã của họ vào trò chơi thực sự – và xem mã của họ được áp dụng vào thực tiễn như thế nào!</a:t>
            </a:r>
          </a:p>
          <a:p>
            <a:endParaRPr lang="vi-VN" sz="1200" b="0" u="none" kern="1200" dirty="0">
              <a:solidFill>
                <a:schemeClr val="tx1"/>
              </a:solidFill>
              <a:effectLst/>
              <a:latin typeface="Arial"/>
              <a:ea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kern="1200" dirty="0">
                <a:solidFill>
                  <a:schemeClr val="tx1"/>
                </a:solidFill>
                <a:effectLst/>
                <a:latin typeface="Arial"/>
                <a:cs typeface="Arial"/>
              </a:rPr>
              <a:t>Khám phá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Minecraft: Education Edition được tạo cho trường học và đi kèm các công cụ quản lý lớp học, kế hoạch bài học, v.v. Để biết thêm thông tin, hãy truy cập vào </a:t>
            </a:r>
            <a:r>
              <a:rPr lang="vi-VN" sz="1200" u="sng" kern="1200" dirty="0">
                <a:solidFill>
                  <a:schemeClr val="tx1"/>
                </a:solidFill>
                <a:effectLst/>
                <a:latin typeface="Arial"/>
                <a:cs typeface="Arial"/>
                <a:hlinkClick r:id="rId3"/>
              </a:rPr>
              <a:t>https://education.minecraft.net</a:t>
            </a:r>
            <a:r>
              <a:rPr lang="vi-VN" sz="1200" kern="1200" dirty="0">
                <a:solidFill>
                  <a:schemeClr val="tx1"/>
                </a:solidFill>
                <a:effectLst/>
                <a:latin typeface="Arial"/>
                <a:cs typeface="Arial"/>
              </a:rPr>
              <a:t>.</a:t>
            </a:r>
            <a:endParaRPr lang="vi-VN" sz="1200" b="1" kern="1200" dirty="0">
              <a:solidFill>
                <a:schemeClr val="tx1"/>
              </a:solidFill>
              <a:effectLst/>
              <a:latin typeface="Arial"/>
              <a:ea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1" kern="1200" dirty="0">
              <a:solidFill>
                <a:schemeClr val="tx1"/>
              </a:solidFill>
              <a:effectLst/>
              <a:latin typeface="Arial"/>
              <a:ea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kern="1200" dirty="0">
                <a:solidFill>
                  <a:schemeClr val="tx1"/>
                </a:solidFill>
                <a:effectLst/>
                <a:latin typeface="Arial"/>
                <a:cs typeface="Arial"/>
              </a:rPr>
              <a:t>Khám phá các cách thức để mang lại cho cộng đồng của bạn các kỹ năng kỹ thuật số, từ kiến thức về kỹ thuật số cho đến giáo dục về khoa học máy tính</a:t>
            </a:r>
            <a:br>
              <a:rPr dirty="0"/>
            </a:br>
            <a:r>
              <a:rPr lang="vi-VN" sz="1200" kern="1200" dirty="0">
                <a:solidFill>
                  <a:schemeClr val="tx1"/>
                </a:solidFill>
                <a:effectLst/>
                <a:latin typeface="Arial"/>
                <a:cs typeface="Arial"/>
              </a:rPr>
              <a:t>https://Microsoft.com/digitalskills    </a:t>
            </a:r>
          </a:p>
          <a:p>
            <a:endParaRPr lang="vi-VN" b="0" u="none" dirty="0"/>
          </a:p>
          <a:p>
            <a:r>
              <a:rPr lang="vi-VN" b="1" u="none" dirty="0">
                <a:latin typeface="Arial"/>
                <a:cs typeface="Arial"/>
              </a:rPr>
              <a:t>Code.org (</a:t>
            </a:r>
            <a:r>
              <a:rPr lang="vi-VN" sz="1200" b="1" kern="1200" dirty="0">
                <a:solidFill>
                  <a:schemeClr val="tx1"/>
                </a:solidFill>
                <a:effectLst/>
                <a:latin typeface="Arial"/>
                <a:cs typeface="Arial"/>
                <a:hlinkClick r:id="rId4"/>
              </a:rPr>
              <a:t>https://code.org/educate</a:t>
            </a:r>
            <a:r>
              <a:rPr lang="vi-VN" b="1" u="none" dirty="0">
                <a:latin typeface="Arial"/>
                <a:cs typeface="Arial"/>
              </a:rPr>
              <a:t>)</a:t>
            </a:r>
            <a:r>
              <a:rPr lang="vi-VN" b="0" u="none" dirty="0">
                <a:latin typeface="Arial"/>
                <a:cs typeface="Arial"/>
              </a:rPr>
              <a:t> Trải nghiệm nhiều hơn những gì có ở Hour of Code</a:t>
            </a:r>
            <a:r>
              <a:rPr lang="vi-VN" sz="1200" kern="1200" baseline="30000" dirty="0">
                <a:solidFill>
                  <a:schemeClr val="tx1"/>
                </a:solidFill>
                <a:effectLst/>
                <a:latin typeface="Arial"/>
                <a:cs typeface="Arial"/>
              </a:rPr>
              <a:t>TM</a:t>
            </a:r>
            <a:r>
              <a:rPr lang="vi-VN" b="0" u="none" dirty="0">
                <a:latin typeface="Arial"/>
                <a:cs typeface="Arial"/>
              </a:rPr>
              <a:t> với công cụ dành cho giảng viên của Code.org. Bạn không cần có bất kỳ kinh nghiệm nào để giảng dạy môn khoa học máy tính trong lớp của mình. Code.org cung cấp chương trình giảng dạy, giáo án, chương trình học chuyên nghiệp chất lượng cao và rất nhiều công cụ tuyệt vời dành cho mọi cấp độ - tất cả những gì mà bạn cần nhưng không hề tốn phí. Truy cập </a:t>
            </a:r>
            <a:r>
              <a:rPr lang="vi-VN" sz="1200" kern="1200" dirty="0">
                <a:solidFill>
                  <a:schemeClr val="tx1"/>
                </a:solidFill>
                <a:effectLst/>
                <a:latin typeface="Arial"/>
                <a:cs typeface="Arial"/>
                <a:hlinkClick r:id="rId5"/>
              </a:rPr>
              <a:t>code.org/educate</a:t>
            </a:r>
            <a:r>
              <a:rPr lang="vi-VN" b="0" u="none" dirty="0">
                <a:latin typeface="Arial"/>
                <a:cs typeface="Arial"/>
              </a:rPr>
              <a:t> và chọn cấp độ của bạn để bắt đầu!</a:t>
            </a:r>
            <a:endParaRPr lang="vi-VN" b="0" u="none" dirty="0"/>
          </a:p>
          <a:p>
            <a:endParaRPr lang="vi-VN" b="0" u="none" dirty="0"/>
          </a:p>
          <a:p>
            <a:r>
              <a:rPr lang="vi-VN" b="1" u="none" dirty="0">
                <a:latin typeface="Arial"/>
                <a:cs typeface="Arial"/>
              </a:rPr>
              <a:t>Code Studio (</a:t>
            </a:r>
            <a:r>
              <a:rPr lang="vi-VN" sz="1200" b="1" kern="1200" dirty="0">
                <a:solidFill>
                  <a:schemeClr val="tx1"/>
                </a:solidFill>
                <a:effectLst/>
                <a:latin typeface="Arial"/>
                <a:cs typeface="Arial"/>
                <a:hlinkClick r:id="rId6"/>
              </a:rPr>
              <a:t>https://studio.code.org</a:t>
            </a:r>
            <a:r>
              <a:rPr lang="vi-VN" b="1" u="none" dirty="0">
                <a:latin typeface="Arial"/>
                <a:cs typeface="Arial"/>
              </a:rPr>
              <a:t>)</a:t>
            </a:r>
            <a:r>
              <a:rPr lang="vi-VN" b="0" u="none" dirty="0">
                <a:latin typeface="Arial"/>
                <a:cs typeface="Arial"/>
              </a:rPr>
              <a:t> Bạn có thấy vui khi tham gia Hour of Code</a:t>
            </a:r>
            <a:r>
              <a:rPr lang="vi-VN" sz="1200" kern="1200" baseline="30000" dirty="0">
                <a:solidFill>
                  <a:schemeClr val="tx1"/>
                </a:solidFill>
                <a:effectLst/>
                <a:latin typeface="Arial"/>
                <a:cs typeface="Arial"/>
              </a:rPr>
              <a:t>TM</a:t>
            </a:r>
            <a:r>
              <a:rPr lang="vi-VN" b="0" u="none" dirty="0">
                <a:latin typeface="Arial"/>
                <a:cs typeface="Arial"/>
              </a:rPr>
              <a:t> không? Thế giới khoa học máy tính có rất nhiều thứ để khám phá! Code Studio nổi bật với các câu đố, trò chơi và các khóa học dành cho mọi lứa tuổi. Học cách tạo ra ứng dụng và trò chơi của riêng bạn, rồi sau đó chia sẻ với bạn bè. Truy cập </a:t>
            </a:r>
            <a:r>
              <a:rPr lang="vi-VN" sz="1200" kern="1200" dirty="0">
                <a:solidFill>
                  <a:schemeClr val="tx1"/>
                </a:solidFill>
                <a:effectLst/>
                <a:latin typeface="Arial"/>
                <a:cs typeface="Arial"/>
                <a:hlinkClick r:id="rId7"/>
              </a:rPr>
              <a:t>studio.code.org</a:t>
            </a:r>
            <a:r>
              <a:rPr lang="vi-VN" b="0" u="none" dirty="0">
                <a:latin typeface="Arial"/>
                <a:cs typeface="Arial"/>
              </a:rPr>
              <a:t> và bắt đầu ngay hôm nay!</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vi-VN"/>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latin typeface="Arial"/>
              <a:cs typeface="Arial"/>
            </a:endParaRPr>
          </a:p>
          <a:p>
            <a:r>
              <a:rPr lang="vi-VN" sz="1200" b="1" i="0" u="sng" strike="noStrike" kern="1200" noProof="0" dirty="0">
                <a:solidFill>
                  <a:schemeClr val="tx1"/>
                </a:solidFill>
                <a:effectLst/>
                <a:latin typeface="Arial"/>
                <a:cs typeface="Arial"/>
              </a:rPr>
              <a:t>Chào mừng!</a:t>
            </a:r>
            <a:br>
              <a:rPr dirty="0"/>
            </a:br>
            <a:r>
              <a:rPr lang="vi-VN" sz="1200" b="0" i="0" u="none" strike="noStrike" kern="1200" noProof="0" dirty="0">
                <a:solidFill>
                  <a:schemeClr val="tx1"/>
                </a:solidFill>
                <a:effectLst/>
                <a:latin typeface="Arial"/>
                <a:cs typeface="Arial"/>
              </a:rPr>
              <a:t>[Hãy giới thiệu bạn với lớp, bạn là ai, bạn làm gì, và bạn có làm việc trong ngành công nghệ không, hãy chia sẻ lý do khiến bạn thích Hour of Code</a:t>
            </a:r>
            <a:r>
              <a:rPr lang="vi-VN" sz="1200" b="0" i="0" u="none" strike="noStrike" kern="1200" baseline="30000" noProof="0" dirty="0">
                <a:solidFill>
                  <a:schemeClr val="tx1"/>
                </a:solidFill>
                <a:effectLst/>
                <a:latin typeface="Arial"/>
                <a:cs typeface="Arial"/>
              </a:rPr>
              <a:t>TM</a:t>
            </a:r>
            <a:r>
              <a:rPr lang="vi-VN" sz="1200" b="0" i="0" u="none" strike="noStrike" kern="1200" noProof="0" dirty="0">
                <a:solidFill>
                  <a:schemeClr val="tx1"/>
                </a:solidFill>
                <a:effectLst/>
                <a:latin typeface="Arial"/>
                <a:cs typeface="Arial"/>
              </a:rPr>
              <a:t>]</a:t>
            </a:r>
            <a:endParaRPr lang="vi-VN" b="1" u="sng" noProof="0" dirty="0">
              <a:latin typeface="Arial"/>
              <a:cs typeface="Arial"/>
            </a:endParaRPr>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"Đầu tiên, chúng ta sẽ xem một đoạn video ngắn cho thấy sự phổ biến của lập trình trong vài năm qua, và bao nhiêu người tuyệt vời, giống như bạn, đã làm quen với lập trình!"</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1" i="0" u="sng" dirty="0">
                <a:latin typeface="Arial"/>
                <a:cs typeface="Arial"/>
              </a:rPr>
              <a:t>LƯU Ý CHO ĐIỀU PHỐI VIÊN:</a:t>
            </a:r>
          </a:p>
          <a:p>
            <a:pPr marL="0" marR="0" indent="0" algn="l" defTabSz="914400" rtl="0" eaLnBrk="1" fontAlgn="auto" latinLnBrk="0" hangingPunct="1">
              <a:lnSpc>
                <a:spcPct val="100000"/>
              </a:lnSpc>
              <a:spcBef>
                <a:spcPts val="0"/>
              </a:spcBef>
              <a:spcAft>
                <a:spcPts val="0"/>
              </a:spcAft>
              <a:buClrTx/>
              <a:buSzTx/>
              <a:buFontTx/>
              <a:buNone/>
              <a:tabLst/>
              <a:defRPr/>
            </a:pPr>
            <a:r>
              <a:rPr lang="vi-VN" b="0" u="none" baseline="0" dirty="0">
                <a:latin typeface="Arial"/>
                <a:cs typeface="Arial"/>
              </a:rPr>
              <a:t>Video sẽ tự động chạy khi bạn chuyển sang slide tiếp theo. </a:t>
            </a:r>
            <a:endParaRPr lang="vi-VN" b="1" u="sng" dirty="0"/>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vi-VN"/>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 </a:t>
            </a:r>
          </a:p>
          <a:p>
            <a:endParaRPr lang="vi-VN" b="1" u="sng" dirty="0"/>
          </a:p>
          <a:p>
            <a:endParaRPr lang="vi-VN" b="1" u="sng" dirty="0"/>
          </a:p>
          <a:p>
            <a:r>
              <a:rPr lang="vi-VN" b="1" u="sng" dirty="0">
                <a:latin typeface="Arial"/>
                <a:cs typeface="Arial"/>
              </a:rPr>
              <a:t>MỤC TIÊU SLIDE:</a:t>
            </a:r>
            <a:r>
              <a:rPr lang="vi-VN" dirty="0">
                <a:latin typeface="Arial"/>
                <a:cs typeface="Arial"/>
              </a:rPr>
              <a:t> </a:t>
            </a:r>
          </a:p>
          <a:p>
            <a:endParaRPr lang="vi-VN" b="0" u="none" baseline="0" dirty="0"/>
          </a:p>
          <a:p>
            <a:r>
              <a:rPr lang="vi-VN" b="0" u="none" baseline="0" dirty="0">
                <a:latin typeface="Arial"/>
                <a:cs typeface="Arial"/>
              </a:rPr>
              <a:t>Để kết thúc sự kiện Hour of Code™</a:t>
            </a:r>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a:p>
            <a:r>
              <a:rPr lang="vi-VN" sz="1200" kern="1200" dirty="0">
                <a:solidFill>
                  <a:schemeClr val="tx1"/>
                </a:solidFill>
                <a:effectLst/>
                <a:latin typeface="Arial"/>
                <a:cs typeface="Arial"/>
              </a:rPr>
              <a:t>Nếu hình ảnh này được thay thế, hãy đảm bảo rằng hình ảnh mới phù hợp với các tiêu chí sau: </a:t>
            </a:r>
            <a:endParaRPr lang="vi-VN" dirty="0"/>
          </a:p>
          <a:p>
            <a:pPr marL="628650" lvl="1" indent="-171450">
              <a:buFont typeface="Arial"/>
              <a:buChar char="•"/>
            </a:pPr>
            <a:r>
              <a:rPr lang="vi-VN" sz="1200" kern="1200" dirty="0">
                <a:solidFill>
                  <a:schemeClr val="tx1"/>
                </a:solidFill>
                <a:effectLst/>
                <a:latin typeface="Arial"/>
                <a:cs typeface="Arial"/>
              </a:rPr>
              <a:t>Có hình ảnh nam sinh và nữ sinh lứa tuổi teen </a:t>
            </a:r>
            <a:endParaRPr lang="vi-VN" dirty="0">
              <a:effectLst/>
            </a:endParaRPr>
          </a:p>
          <a:p>
            <a:pPr marL="628650" lvl="1" indent="-171450">
              <a:buFont typeface="Arial"/>
              <a:buChar char="•"/>
            </a:pPr>
            <a:r>
              <a:rPr lang="vi-VN" sz="1200" kern="1200" dirty="0">
                <a:solidFill>
                  <a:schemeClr val="tx1"/>
                </a:solidFill>
                <a:effectLst/>
                <a:latin typeface="Arial"/>
                <a:cs typeface="Arial"/>
              </a:rPr>
              <a:t>Cho thấy những người tham gia đang hoạt động rất vui vẻ </a:t>
            </a:r>
            <a:endParaRPr lang="vi-VN" dirty="0">
              <a:effectLst/>
            </a:endParaRPr>
          </a:p>
          <a:p>
            <a:pPr marL="628650" lvl="1" indent="-171450">
              <a:buFont typeface="Arial"/>
              <a:buChar char="•"/>
            </a:pPr>
            <a:r>
              <a:rPr lang="vi-VN" sz="1200" kern="1200" dirty="0">
                <a:solidFill>
                  <a:schemeClr val="tx1"/>
                </a:solidFill>
                <a:effectLst/>
                <a:latin typeface="Arial"/>
                <a:cs typeface="Arial"/>
              </a:rPr>
              <a:t>Có hình ảnh một nhóm người chứ không chỉ các cá nhân </a:t>
            </a:r>
          </a:p>
          <a:p>
            <a:pPr marL="628650" lvl="1" indent="-171450">
              <a:buFont typeface="Arial"/>
              <a:buChar char="•"/>
            </a:pPr>
            <a:endParaRPr lang="vi-VN" sz="1200" kern="1200" dirty="0">
              <a:solidFill>
                <a:schemeClr val="tx1"/>
              </a:solidFill>
              <a:effectLst/>
              <a:latin typeface="Arial"/>
              <a:cs typeface="Arial"/>
            </a:endParaRPr>
          </a:p>
          <a:p>
            <a:r>
              <a:rPr lang="vi-VN" b="1" u="sng" dirty="0">
                <a:latin typeface="Arial"/>
                <a:cs typeface="Arial"/>
              </a:rPr>
              <a:t>Bản quyền 2017: </a:t>
            </a:r>
          </a:p>
          <a:p>
            <a:r>
              <a:rPr lang="vi-VN" sz="1200" kern="1200" dirty="0">
                <a:solidFill>
                  <a:schemeClr val="tx1"/>
                </a:solidFill>
                <a:effectLst/>
                <a:latin typeface="Arial"/>
                <a:cs typeface="Arial"/>
              </a:rPr>
              <a:t>Bài thuyết trình này có bản quyền, không được bán. Bạn không được sao chép, điều chỉnh, sửa đổi, chuẩn bị các sản phẩm phái sinh, phân phối, hiển thị công khai, bán hoặc sử dụng nội dung này cho mục đích thương mại mà chưa được sự đồng ý trước bằng văn bản của Microsoft Corporation. </a:t>
            </a:r>
          </a:p>
          <a:p>
            <a:r>
              <a:rPr lang="vi-VN" sz="1200" kern="1200" dirty="0">
                <a:solidFill>
                  <a:schemeClr val="tx1"/>
                </a:solidFill>
                <a:effectLst/>
                <a:latin typeface="Arial"/>
                <a:cs typeface="Arial"/>
              </a:rPr>
              <a:t> </a:t>
            </a:r>
          </a:p>
          <a:p>
            <a:r>
              <a:rPr lang="vi-VN" sz="1200" kern="1200" dirty="0">
                <a:solidFill>
                  <a:schemeClr val="tx1"/>
                </a:solidFill>
                <a:effectLst/>
                <a:latin typeface="Arial"/>
                <a:cs typeface="Arial"/>
              </a:rPr>
              <a:t>Bài thuyết trình này được cung cấp "nguyên trạng". Microsoft không đưa ra bất cứ đảm bảo nào, dù rõ ràng hay ngụ ý. Thông tin và số lượt xem được thể hiện trong bài thuyết trình này, bao gồm URL và các tham chiếu đến các trang Web trên Internet khác, có thể được thay đổi mà không cần thông báo.  </a:t>
            </a:r>
          </a:p>
          <a:p>
            <a:r>
              <a:rPr lang="vi-VN" sz="1200" kern="1200" dirty="0">
                <a:solidFill>
                  <a:schemeClr val="tx1"/>
                </a:solidFill>
                <a:effectLst/>
                <a:latin typeface="Arial"/>
                <a:cs typeface="Arial"/>
              </a:rPr>
              <a:t> </a:t>
            </a:r>
          </a:p>
          <a:p>
            <a:r>
              <a:rPr lang="vi-VN" sz="1200" kern="1200" dirty="0">
                <a:solidFill>
                  <a:schemeClr val="tx1"/>
                </a:solidFill>
                <a:effectLst/>
                <a:latin typeface="Arial"/>
                <a:cs typeface="Arial"/>
              </a:rPr>
              <a:t>Một số ví dụ trong tài liệu này được cung cấp chỉ nhằm mục đích minh họa và mang tính hư cấu. Các ví dụ này không liên quan đến trường hợp nào trong thực tế hoặc không nên liên hệ chúng với trường hợp nào trong thực tế. </a:t>
            </a:r>
          </a:p>
          <a:p>
            <a:r>
              <a:rPr lang="vi-VN" sz="1200" kern="1200" dirty="0">
                <a:solidFill>
                  <a:schemeClr val="tx1"/>
                </a:solidFill>
                <a:effectLst/>
                <a:latin typeface="Arial"/>
                <a:cs typeface="Arial"/>
              </a:rPr>
              <a:t> </a:t>
            </a:r>
          </a:p>
          <a:p>
            <a:r>
              <a:rPr lang="vi-VN" sz="1200" kern="1200" dirty="0">
                <a:solidFill>
                  <a:schemeClr val="tx1"/>
                </a:solidFill>
                <a:effectLst/>
                <a:latin typeface="Arial"/>
                <a:cs typeface="Arial"/>
              </a:rPr>
              <a:t>Bạn có thể sử dụng bài thuyết trình này cho mục đích cá nhân và sử dụng cùng với các lớp học và học sinh tham gia vào sự kiện lập trình của code.org và các sự kiện lập trình khác. Bài thuyết trình này không cấp cho bạn bất kỳ quyền hợp pháp nào đối với bất kỳ tài sản trí tuệ nào trong mọi sản phẩm của Microsoft.  </a:t>
            </a:r>
          </a:p>
          <a:p>
            <a:r>
              <a:rPr lang="vi-VN" sz="1200" kern="1200" dirty="0">
                <a:solidFill>
                  <a:schemeClr val="tx1"/>
                </a:solidFill>
                <a:effectLst/>
                <a:latin typeface="Arial"/>
                <a:cs typeface="Arial"/>
              </a:rPr>
              <a:t> </a:t>
            </a:r>
          </a:p>
          <a:p>
            <a:r>
              <a:rPr lang="vi-VN" sz="1200" kern="1200" dirty="0">
                <a:solidFill>
                  <a:schemeClr val="tx1"/>
                </a:solidFill>
                <a:effectLst/>
                <a:latin typeface="Arial"/>
                <a:cs typeface="Arial"/>
              </a:rPr>
              <a:t>Microsoft và các nhãn hiệu được liệt kê tại </a:t>
            </a:r>
            <a:r>
              <a:rPr lang="vi-VN" sz="1200" kern="1200" dirty="0">
                <a:solidFill>
                  <a:schemeClr val="tx1"/>
                </a:solidFill>
                <a:effectLst/>
                <a:latin typeface="Arial"/>
                <a:cs typeface="Arial"/>
                <a:hlinkClick r:id="rId3"/>
              </a:rPr>
              <a:t>http://www.microsoft.com/en-us/legal/intellectualproperty/trademarks/en-us.aspx </a:t>
            </a:r>
            <a:r>
              <a:rPr lang="vi-VN" sz="1200" kern="1200" dirty="0">
                <a:solidFill>
                  <a:schemeClr val="tx1"/>
                </a:solidFill>
                <a:effectLst/>
                <a:latin typeface="Arial"/>
                <a:cs typeface="Arial"/>
              </a:rPr>
              <a:t>là các nhãn hiệu của tập đoàn Microsoft. Tất cả các nhãn hiệu khác là tài sản của các chủ sở hữu tương ứng đó.</a:t>
            </a:r>
          </a:p>
          <a:p>
            <a:endParaRPr lang="vi-VN"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a:cs typeface="Arial"/>
              </a:rPr>
              <a:t>© Code.org, 201</a:t>
            </a:r>
            <a:r>
              <a:rPr kumimoji="0" lang="en-US" sz="1200" b="0" i="0" u="none" strike="noStrike" kern="1200" cap="none" spc="0" normalizeH="0" baseline="0" noProof="0" dirty="0">
                <a:ln>
                  <a:noFill/>
                </a:ln>
                <a:solidFill>
                  <a:prstClr val="black"/>
                </a:solidFill>
                <a:effectLst/>
                <a:uLnTx/>
                <a:uFillTx/>
                <a:latin typeface="Arial"/>
                <a:cs typeface="Arial"/>
              </a:rPr>
              <a:t>7</a:t>
            </a:r>
            <a:r>
              <a:rPr kumimoji="0" lang="vi-VN" sz="1200" b="0" i="0" u="none" strike="noStrike" kern="1200" cap="none" spc="0" normalizeH="0" baseline="0" noProof="0" dirty="0">
                <a:ln>
                  <a:noFill/>
                </a:ln>
                <a:solidFill>
                  <a:prstClr val="black"/>
                </a:solidFill>
                <a:effectLst/>
                <a:uLnTx/>
                <a:uFillTx/>
                <a:latin typeface="Arial"/>
                <a:cs typeface="Arial"/>
              </a:rPr>
              <a:t>. Code.org®, logo CODE và Hour of </a:t>
            </a:r>
            <a:r>
              <a:rPr lang="vi-VN" sz="1200" b="0" i="0" u="none" strike="noStrike" kern="1200" dirty="0">
                <a:solidFill>
                  <a:schemeClr val="tx1"/>
                </a:solidFill>
                <a:effectLst/>
                <a:latin typeface="Arial"/>
                <a:cs typeface="Arial"/>
              </a:rPr>
              <a:t>Code</a:t>
            </a:r>
            <a:r>
              <a:rPr kumimoji="0" lang="en-US" sz="1200" b="0" i="0" u="none" strike="noStrike" kern="1200" cap="none" spc="0" normalizeH="0" baseline="0" noProof="0" dirty="0">
                <a:ln>
                  <a:noFill/>
                </a:ln>
                <a:solidFill>
                  <a:prstClr val="black"/>
                </a:solidFill>
                <a:effectLst/>
                <a:uLnTx/>
                <a:uFillTx/>
                <a:latin typeface="+mn-lt"/>
                <a:ea typeface="+mn-ea"/>
                <a:cs typeface="+mn-cs"/>
              </a:rPr>
              <a:t>®</a:t>
            </a:r>
            <a:r>
              <a:rPr kumimoji="0" lang="vi-VN" sz="1200" b="0" i="0" u="none" strike="noStrike" kern="1200" cap="none" spc="0" normalizeH="0" baseline="0" noProof="0" dirty="0">
                <a:ln>
                  <a:noFill/>
                </a:ln>
                <a:solidFill>
                  <a:prstClr val="black"/>
                </a:solidFill>
                <a:effectLst/>
                <a:uLnTx/>
                <a:uFillTx/>
                <a:latin typeface="Arial"/>
                <a:cs typeface="Arial"/>
              </a:rPr>
              <a:t> là các nhãn hiệu của Code.org</a:t>
            </a:r>
            <a:endParaRPr kumimoji="0" lang="vi-VN"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a:cs typeface="Arial"/>
              </a:rPr>
              <a:t>Mojang © 201</a:t>
            </a:r>
            <a:r>
              <a:rPr kumimoji="0" lang="en-US" sz="1200" b="0" i="0" u="none" strike="noStrike" kern="1200" cap="none" spc="0" normalizeH="0" baseline="0" noProof="0" dirty="0">
                <a:ln>
                  <a:noFill/>
                </a:ln>
                <a:solidFill>
                  <a:prstClr val="black"/>
                </a:solidFill>
                <a:effectLst/>
                <a:uLnTx/>
                <a:uFillTx/>
                <a:latin typeface="Arial"/>
                <a:cs typeface="Arial"/>
              </a:rPr>
              <a:t>7</a:t>
            </a:r>
            <a:r>
              <a:rPr kumimoji="0" lang="vi-VN" sz="1200" b="0" i="0" u="none" strike="noStrike" kern="1200" cap="none" spc="0" normalizeH="0" baseline="0" noProof="0" dirty="0">
                <a:ln>
                  <a:noFill/>
                </a:ln>
                <a:solidFill>
                  <a:prstClr val="black"/>
                </a:solidFill>
                <a:effectLst/>
                <a:uLnTx/>
                <a:uFillTx/>
                <a:latin typeface="Arial"/>
                <a:cs typeface="Arial"/>
              </a:rPr>
              <a:t>. "Minecraft" là nhãn hiệu của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a:cs typeface="Arial"/>
              </a:rPr>
              <a:t>© 201</a:t>
            </a:r>
            <a:r>
              <a:rPr kumimoji="0" lang="en-US" sz="1200" b="0" i="0" u="none" strike="noStrike" kern="1200" cap="none" spc="0" normalizeH="0" baseline="0" noProof="0" dirty="0">
                <a:ln>
                  <a:noFill/>
                </a:ln>
                <a:solidFill>
                  <a:prstClr val="black"/>
                </a:solidFill>
                <a:effectLst/>
                <a:uLnTx/>
                <a:uFillTx/>
                <a:latin typeface="Arial"/>
                <a:cs typeface="Arial"/>
              </a:rPr>
              <a:t>7</a:t>
            </a:r>
            <a:r>
              <a:rPr kumimoji="0" lang="vi-VN" sz="1200" b="0" i="0" u="none" strike="noStrike" kern="1200" cap="none" spc="0" normalizeH="0" baseline="0" noProof="0" dirty="0">
                <a:ln>
                  <a:noFill/>
                </a:ln>
                <a:solidFill>
                  <a:prstClr val="black"/>
                </a:solidFill>
                <a:effectLst/>
                <a:uLnTx/>
                <a:uFillTx/>
                <a:latin typeface="Arial"/>
                <a:cs typeface="Arial"/>
              </a:rPr>
              <a:t> Microsoft Corporation. Bảo lưu mọi quyền.</a:t>
            </a:r>
            <a:endParaRPr lang="vi-VN" sz="1200" kern="1200" dirty="0">
              <a:solidFill>
                <a:schemeClr val="tx1"/>
              </a:solidFill>
              <a:effectLst/>
              <a:latin typeface="Arial"/>
              <a:cs typeface="Arial"/>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vi-VN"/>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MỤC TIÊU SLIDE:</a:t>
            </a:r>
          </a:p>
          <a:p>
            <a:endParaRPr lang="vi-VN" b="1" u="sng" baseline="0" dirty="0"/>
          </a:p>
          <a:p>
            <a:r>
              <a:rPr lang="vi-VN" b="0" u="none" baseline="0" dirty="0">
                <a:latin typeface="Arial"/>
                <a:cs typeface="Arial"/>
              </a:rPr>
              <a:t>Làm cho các bạn trẻ phấn khích với bài hướng dẫn Hour of </a:t>
            </a:r>
            <a:r>
              <a:rPr lang="vi-VN" sz="1200" b="0" i="0" u="none" strike="noStrike" kern="1200" dirty="0">
                <a:solidFill>
                  <a:schemeClr val="tx1"/>
                </a:solidFill>
                <a:effectLst/>
                <a:latin typeface="Arial"/>
                <a:cs typeface="Arial"/>
              </a:rPr>
              <a:t>Code</a:t>
            </a:r>
            <a:r>
              <a:rPr lang="vi-VN" sz="1200" b="0" i="0" u="none" strike="noStrike" kern="1200" baseline="30000" dirty="0">
                <a:solidFill>
                  <a:schemeClr val="tx1"/>
                </a:solidFill>
                <a:effectLst/>
                <a:latin typeface="Arial"/>
                <a:cs typeface="Arial"/>
              </a:rPr>
              <a:t>TM</a:t>
            </a:r>
            <a:r>
              <a:rPr lang="vi-VN" b="0" u="none" baseline="0" dirty="0">
                <a:latin typeface="Arial"/>
                <a:cs typeface="Arial"/>
              </a:rPr>
              <a:t>.</a:t>
            </a:r>
            <a:endParaRPr lang="vi-VN" b="1" u="sng" dirty="0"/>
          </a:p>
          <a:p>
            <a:endParaRPr lang="vi-VN" b="1" u="sng"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a:p>
            <a:r>
              <a:rPr lang="vi-VN" dirty="0">
                <a:latin typeface="Arial"/>
                <a:cs typeface="Arial"/>
              </a:rPr>
              <a:t>Video này sẽ tự động mở. </a:t>
            </a:r>
          </a:p>
          <a:p>
            <a:endParaRPr lang="vi-VN" dirty="0"/>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Nếu bạn muốn thay đổi ngôn ngữ hoặc phụ đề, bạn có thể thực hiện điều đó tại đường link dưới đây bằng cách nhấn vào bánh răng "thiết lập" ở góc dưới bên phải của video. Bạn có thể cần phải nhúng lại đường link sau khi thay đổi: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vi-VN" sz="1200" kern="1200" dirty="0">
              <a:solidFill>
                <a:schemeClr val="tx1"/>
              </a:solidFill>
              <a:effectLst/>
              <a:latin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dirty="0">
                <a:solidFill>
                  <a:schemeClr val="tx1"/>
                </a:solidFill>
                <a:effectLst/>
                <a:latin typeface="Arial"/>
                <a:cs typeface="Arial"/>
              </a:rPr>
              <a:t>Có thể đăng thêm video lên code.org và các video này sẽ được thay thế nếu bạn muốn tìm thông điệp khác dành cho học viên của mình.</a:t>
            </a:r>
            <a:r>
              <a:rPr lang="vi-VN" dirty="0">
                <a:latin typeface="Arial"/>
                <a:cs typeface="Arial"/>
              </a:rPr>
              <a:t> </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vi-VN"/>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endParaRPr lang="vi-VN" sz="1200" kern="1200" dirty="0">
              <a:solidFill>
                <a:schemeClr val="tx1"/>
              </a:solidFill>
              <a:effectLst/>
              <a:latin typeface="Arial"/>
              <a:ea typeface="Arial"/>
              <a:cs typeface="Arial"/>
            </a:endParaRPr>
          </a:p>
          <a:p>
            <a:r>
              <a:rPr lang="vi-VN" b="0" u="none" dirty="0">
                <a:latin typeface="Arial"/>
                <a:cs typeface="Arial"/>
              </a:rPr>
              <a:t>"Bạn nghĩ gì khi nghe đến thuật ngữ "mã" và "lập trình"? Có phải là hoàn toàn nói về các bí mật, như là mã bí mật không? Bạn nghĩ người lập trình thuộc dạng nào? Hãy cứ thoải mái tưởng tượng!"</a:t>
            </a:r>
            <a:endParaRPr lang="vi-VN" sz="1200"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r>
              <a:rPr lang="vi-VN" dirty="0">
                <a:latin typeface="Arial"/>
                <a:cs typeface="Aria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baseline="0" dirty="0">
                <a:latin typeface="Arial"/>
                <a:cs typeface="Arial"/>
              </a:rPr>
              <a:t>Slide này dùng để làm công cụ phá băng.</a:t>
            </a:r>
          </a:p>
          <a:p>
            <a:pPr marL="0" marR="0" indent="0" algn="l" defTabSz="914400" rtl="0" eaLnBrk="1" fontAlgn="auto" latinLnBrk="0" hangingPunct="1">
              <a:lnSpc>
                <a:spcPct val="100000"/>
              </a:lnSpc>
              <a:spcBef>
                <a:spcPts val="0"/>
              </a:spcBef>
              <a:spcAft>
                <a:spcPts val="0"/>
              </a:spcAft>
              <a:buClrTx/>
              <a:buSzTx/>
              <a:buFontTx/>
              <a:buNone/>
              <a:tabLst/>
              <a:defRPr/>
            </a:pPr>
            <a:endParaRPr lang="vi-VN"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Có khả năng trẻ sẽ không có câu trả lời thực sự cho những câu hỏi này, nhưng những câu hỏi này được dùng để khơi gợi thảo luận trong phòng học và đánh giá các quan niệm trước đó của trẻ về lập trình. Hãy đảm bảo tạo cảm giác như một cuộc thảo luận vui vẻ, nếu không biết câu trả lời thì cũng KHÔNG SAO. Trong slide tiếp theo, chúng ta sẽ khắc phục bất kỳ nhận thức sai lầm nào về lập trình để thay đổi quan điểm của người tham gia trước khi chúng ta bước vào bài hướng dẫn. </a:t>
            </a:r>
            <a:r>
              <a:rPr lang="vi-VN" dirty="0">
                <a:latin typeface="Arial"/>
                <a:cs typeface="Arial"/>
              </a:rPr>
              <a:t> </a:t>
            </a:r>
            <a:endParaRPr lang="vi-VN" b="1" u="sng" dirty="0"/>
          </a:p>
          <a:p>
            <a:endParaRPr lang="vi-V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vi-VN"/>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endParaRPr lang="vi-VN" b="0" u="none" dirty="0"/>
          </a:p>
          <a:p>
            <a:endParaRPr lang="vi-VN" b="0" u="none" dirty="0"/>
          </a:p>
          <a:p>
            <a:r>
              <a:rPr lang="vi-VN" b="0" u="none" dirty="0">
                <a:latin typeface="Arial"/>
                <a:cs typeface="Arial"/>
              </a:rPr>
              <a:t>"Bây giờ, chúng ta hãy nói về bản chất </a:t>
            </a:r>
            <a:r>
              <a:rPr lang="vi-VN" b="0" i="1" u="none" dirty="0">
                <a:latin typeface="Arial"/>
                <a:cs typeface="Arial"/>
              </a:rPr>
              <a:t>thực sự</a:t>
            </a:r>
            <a:r>
              <a:rPr lang="vi-VN" b="0" u="none" dirty="0">
                <a:latin typeface="Arial"/>
                <a:cs typeface="Arial"/>
              </a:rPr>
              <a:t> của lập trình".</a:t>
            </a:r>
          </a:p>
          <a:p>
            <a:endParaRPr lang="vi-VN" sz="1200" b="0" u="none" kern="1200" dirty="0">
              <a:solidFill>
                <a:schemeClr val="tx1"/>
              </a:solidFill>
              <a:effectLst/>
              <a:latin typeface="Arial"/>
              <a:ea typeface="Arial"/>
              <a:cs typeface="Arial"/>
            </a:endParaRPr>
          </a:p>
          <a:p>
            <a:r>
              <a:rPr lang="vi-VN" b="1" u="sng" dirty="0">
                <a:latin typeface="Arial"/>
                <a:cs typeface="Arial"/>
              </a:rPr>
              <a:t>MỤC TIÊU SLIDE:</a:t>
            </a:r>
          </a:p>
          <a:p>
            <a:endParaRPr lang="vi-VN" b="1" u="sng" dirty="0"/>
          </a:p>
          <a:p>
            <a:r>
              <a:rPr lang="vi-VN" b="0" u="none" dirty="0">
                <a:latin typeface="Arial"/>
                <a:cs typeface="Arial"/>
              </a:rPr>
              <a:t>Các slide 5-7 dùng để giải thích bản chất của lập trình theo một phương thức dễ hiểu.</a:t>
            </a:r>
            <a:endParaRPr lang="vi-VN"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vi-VN"/>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r>
              <a:rPr lang="vi-VN" b="0" dirty="0">
                <a:latin typeface="Arial"/>
                <a:cs typeface="Arial"/>
              </a:rPr>
              <a:t>“Lập trình là ngôn ngữ mà mọi người sử dụng để đưa ra các hướng dẫn</a:t>
            </a:r>
            <a:r>
              <a:rPr lang="vi-VN" sz="1200" b="0" baseline="0" dirty="0">
                <a:latin typeface="Arial"/>
                <a:cs typeface="Arial"/>
              </a:rPr>
              <a:t> công nghệ sao cho công nghệ có thể thực hiện mọi việc bạn yêu cầu. Bạn có thể sử dụng lập trình để tạo nên rất nhiều điều tuyệt vời!”</a:t>
            </a:r>
            <a:endParaRPr lang="vi-VN" b="1" u="sng" dirty="0"/>
          </a:p>
          <a:p>
            <a:endParaRPr lang="vi-VN" sz="1200" dirty="0">
              <a:latin typeface="Arial"/>
              <a:ea typeface="Arial"/>
              <a:cs typeface="Arial"/>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vi-VN"/>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r>
              <a:rPr lang="vi-VN" b="0" baseline="0" dirty="0">
                <a:latin typeface="Arial"/>
                <a:cs typeface="Arial"/>
              </a:rPr>
              <a:t>"Để giao tiếp với máy tính, chúng ta phải ra lệnh cho chúng bằng một ngôn ngữ mà chúng có thể hiểu. Ngôn ngữ đó là các đoạn mã!" </a:t>
            </a:r>
          </a:p>
          <a:p>
            <a:endParaRPr lang="vi-VN" b="1" u="sng" dirty="0"/>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vi-VN"/>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“Các em có nghĩ là các em có những gì cần có để lập trình không? Tuyệt! Tôi cũng nghĩ vậy!”</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r>
              <a:rPr lang="vi-VN" b="1" u="sng" dirty="0">
                <a:latin typeface="Arial"/>
                <a:cs typeface="Arial"/>
              </a:rPr>
              <a:t>MỤC TIÊU SLIDE:</a:t>
            </a:r>
          </a:p>
          <a:p>
            <a:endParaRPr lang="vi-VN" b="1" u="sng" dirty="0"/>
          </a:p>
          <a:p>
            <a:r>
              <a:rPr lang="vi-VN" b="0" u="none" dirty="0">
                <a:latin typeface="Arial"/>
                <a:cs typeface="Arial"/>
              </a:rPr>
              <a:t>Các slide 9-11 dùng để giải thích các đặc tính cần có để lập trình.</a:t>
            </a:r>
          </a:p>
          <a:p>
            <a:endParaRPr lang="vi-VN" b="0" u="none" dirty="0">
              <a:latin typeface="Arial"/>
              <a:cs typeface="Arial"/>
            </a:endParaRPr>
          </a:p>
          <a:p>
            <a:endParaRPr lang="vi-VN" b="0" u="none"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u="sng" kern="1200" dirty="0">
                <a:solidFill>
                  <a:schemeClr val="tx1"/>
                </a:solidFill>
                <a:latin typeface="Arial"/>
                <a:cs typeface="Arial"/>
              </a:rPr>
              <a:t>LƯU Ý CHO ĐIỀU PHỐI VIÊN:</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Trẻ em ở độ tuổi này quan tâm đến việc học cách phối hợp với những người khác, phát triển kỹ năng sáng tạo và học hỏi nhiều điều mới mẻ. Vì vậy, điều quan trọng là nhấn mạnh rằng lập trình tổng hợp chặt chẽ tất cả các yếu tố này.</a:t>
            </a:r>
            <a:endParaRPr lang="vi-VN" b="0" u="none" dirty="0"/>
          </a:p>
          <a:p>
            <a:endParaRPr lang="vi-V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vi-VN"/>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r>
              <a:rPr lang="vi-VN" b="0" baseline="0" dirty="0">
                <a:latin typeface="Arial"/>
                <a:cs typeface="Arial"/>
              </a:rPr>
              <a:t>"Lập trình là giải quyết vấn đề! </a:t>
            </a:r>
            <a:r>
              <a:rPr lang="vi-VN" sz="1200" kern="1200" dirty="0">
                <a:solidFill>
                  <a:schemeClr val="tx1"/>
                </a:solidFill>
                <a:effectLst/>
                <a:latin typeface="Arial"/>
                <a:cs typeface="Arial"/>
              </a:rPr>
              <a:t>Mã được dùng để tạo ra những sản phẩm mới giúp cho cuộc sống của chúng ta dễ dàng hơn! Giống như khi các em muốn trò chuyện với ai đó không ở gần các em, các em có thể gửi cho họ một tin nhắn! Đó là một ví dụ về việc sử dụng công nghệ để giải quyết một vấn đề!"</a:t>
            </a:r>
          </a:p>
          <a:p>
            <a:endParaRPr lang="vi-VN" b="1" u="sng" dirty="0"/>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vi-VN"/>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555270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670" y="192504"/>
            <a:ext cx="8776761" cy="5486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437177" y="3927918"/>
            <a:ext cx="5722991" cy="1200329"/>
          </a:xfrm>
          <a:prstGeom prst="rect">
            <a:avLst/>
          </a:prstGeom>
        </p:spPr>
        <p:txBody>
          <a:bodyPr wrap="square">
            <a:spAutoFit/>
          </a:bodyPr>
          <a:lstStyle/>
          <a:p>
            <a:r>
              <a:rPr lang="vi-VN" sz="3600" dirty="0">
                <a:solidFill>
                  <a:schemeClr val="bg1"/>
                </a:solidFill>
                <a:latin typeface="Arial"/>
                <a:cs typeface="Arial"/>
              </a:rPr>
              <a:t>Chào mừng bạn đến với Minecraft Hour of Code</a:t>
            </a:r>
            <a:r>
              <a:rPr lang="vi-VN" sz="3600" baseline="30000" dirty="0">
                <a:solidFill>
                  <a:schemeClr val="bg1"/>
                </a:solidFill>
                <a:latin typeface="Arial"/>
                <a:cs typeface="Arial"/>
              </a:rPr>
              <a:t>TM</a:t>
            </a:r>
            <a:endParaRPr lang="vi-VN" sz="3600" dirty="0">
              <a:solidFill>
                <a:schemeClr val="bg1"/>
              </a:solidFill>
              <a:latin typeface="Arial"/>
              <a:ea typeface="Arial"/>
              <a:cs typeface="Arial"/>
            </a:endParaRPr>
          </a:p>
        </p:txBody>
      </p:sp>
      <p:sp>
        <p:nvSpPr>
          <p:cNvPr id="7" name="Title 6" hidden="1"/>
          <p:cNvSpPr>
            <a:spLocks noGrp="1"/>
          </p:cNvSpPr>
          <p:nvPr>
            <p:ph type="ctrTitle"/>
          </p:nvPr>
        </p:nvSpPr>
        <p:spPr/>
        <p:txBody>
          <a:bodyPr/>
          <a:lstStyle/>
          <a:p>
            <a:r>
              <a:rPr lang="vi-VN" dirty="0">
                <a:latin typeface="Calibri"/>
                <a:cs typeface="Calibri"/>
              </a:rPr>
              <a:t>Chào mừng bạn đến với Hour of Code™</a:t>
            </a:r>
            <a:endParaRPr lang="vi-V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vi-VN"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vi-VN" sz="3600" dirty="0">
                <a:solidFill>
                  <a:schemeClr val="bg1"/>
                </a:solidFill>
                <a:latin typeface="Arial"/>
                <a:cs typeface="Arial"/>
              </a:rPr>
              <a:t>Sử dụng trí tưởng tượng của các em</a:t>
            </a:r>
          </a:p>
        </p:txBody>
      </p:sp>
      <p:pic>
        <p:nvPicPr>
          <p:cNvPr id="2" name="Picture 1" descr="Một chú robot hoạt hình có vẻ ngoài thô ráp búng từ mặt đất để bay lên không" title="Một chú robot hoạt hình có vẻ ngoài thô ráp búng từ mặt đất để bay lên khô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vi-VN">
                <a:latin typeface="Calibri"/>
                <a:cs typeface="Calibri"/>
              </a:rPr>
              <a:t>Sử dụng trí tưởng tượng của các em</a:t>
            </a:r>
            <a:endParaRPr lang="vi-V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vi-VN" dirty="0"/>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1000233" y="2964392"/>
            <a:ext cx="2709677" cy="1200329"/>
          </a:xfrm>
          <a:prstGeom prst="rect">
            <a:avLst/>
          </a:prstGeom>
        </p:spPr>
        <p:txBody>
          <a:bodyPr wrap="square">
            <a:spAutoFit/>
          </a:bodyPr>
          <a:lstStyle/>
          <a:p>
            <a:pPr algn="ctr"/>
            <a:r>
              <a:rPr lang="vi-VN" sz="3600" dirty="0">
                <a:solidFill>
                  <a:schemeClr val="bg1"/>
                </a:solidFill>
                <a:latin typeface="Arial"/>
                <a:cs typeface="Arial"/>
              </a:rPr>
              <a:t>Phối hợp với bạn bè</a:t>
            </a:r>
            <a:endParaRPr lang="vi-VN" sz="3600" dirty="0">
              <a:solidFill>
                <a:schemeClr val="bg1"/>
              </a:solidFill>
              <a:latin typeface="Arial"/>
              <a:ea typeface="Arial"/>
              <a:cs typeface="Arial"/>
            </a:endParaRPr>
          </a:p>
        </p:txBody>
      </p:sp>
      <p:grpSp>
        <p:nvGrpSpPr>
          <p:cNvPr id="14" name="Group 13"/>
          <p:cNvGrpSpPr/>
          <p:nvPr/>
        </p:nvGrpSpPr>
        <p:grpSpPr>
          <a:xfrm>
            <a:off x="4701600" y="1611630"/>
            <a:ext cx="4224748" cy="3563620"/>
            <a:chOff x="4558724" y="1103630"/>
            <a:chExt cx="4601151" cy="3881120"/>
          </a:xfrm>
        </p:grpSpPr>
        <p:pic>
          <p:nvPicPr>
            <p:cNvPr id="2" name="Picture 1" descr="Một chiếc cầu vồng bắc qua hai đầu của một bé gái và một bé trai hoạt hình đang mỉm cười" title="Một chiếc cầu vồng bắc qua hai đầu của một bé gái và một bé trai hoạt hình đang mỉm cườ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Một bé trai hoạt hình mỉm cười khi bé sử dụng một chiếc laptop, được kết nối với một bé gái hoạt hình đang mỉm cười bằng một chiếc cầu vồng ở bên trên đầu của hai bé" title="Bé trai hoạt hình đang mỉm cười"/>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Một bé gái hoạt hình mỉm cười khi bé sử dụng một chiếc laptop, được kết nối với một bé trai hoạt hình đang mỉm cười bằng một chiếc cầu vồng ở bên trên đầu của hai bé." title="Bé gái hoạt hình đang mỉm cười"/>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vi-VN">
                <a:latin typeface="Calibri"/>
                <a:cs typeface="Calibri"/>
              </a:rPr>
              <a:t>Phối hợp với bạn bè</a:t>
            </a:r>
            <a:endParaRPr lang="vi-V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vi-VN" dirty="0"/>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vi-VN" sz="3600" dirty="0">
                <a:solidFill>
                  <a:schemeClr val="bg1"/>
                </a:solidFill>
                <a:latin typeface="Arial"/>
                <a:cs typeface="Arial"/>
              </a:rPr>
              <a:t>Câu hỏi</a:t>
            </a:r>
            <a:endParaRPr lang="vi-VN" sz="3600" dirty="0">
              <a:solidFill>
                <a:schemeClr val="bg1"/>
              </a:solidFill>
              <a:latin typeface="Arial"/>
              <a:ea typeface="Arial"/>
              <a:cs typeface="Arial"/>
            </a:endParaRPr>
          </a:p>
        </p:txBody>
      </p:sp>
      <p:sp>
        <p:nvSpPr>
          <p:cNvPr id="15" name="Rectangle 14"/>
          <p:cNvSpPr/>
          <p:nvPr/>
        </p:nvSpPr>
        <p:spPr>
          <a:xfrm>
            <a:off x="5021800" y="1980337"/>
            <a:ext cx="3657599" cy="1754326"/>
          </a:xfrm>
          <a:prstGeom prst="rect">
            <a:avLst/>
          </a:prstGeom>
        </p:spPr>
        <p:txBody>
          <a:bodyPr wrap="square">
            <a:spAutoFit/>
          </a:bodyPr>
          <a:lstStyle/>
          <a:p>
            <a:r>
              <a:rPr lang="vi-VN" sz="3600" dirty="0">
                <a:latin typeface="Arial"/>
                <a:cs typeface="Arial"/>
              </a:rPr>
              <a:t>Một số việc mà các em ưa thích làm là gì?</a:t>
            </a:r>
            <a:endParaRPr lang="vi-VN" sz="3600" dirty="0">
              <a:latin typeface="Arial"/>
              <a:ea typeface="Arial"/>
              <a:cs typeface="Arial"/>
            </a:endParaRPr>
          </a:p>
        </p:txBody>
      </p:sp>
      <p:sp>
        <p:nvSpPr>
          <p:cNvPr id="3" name="Title 2" hidden="1"/>
          <p:cNvSpPr>
            <a:spLocks noGrp="1"/>
          </p:cNvSpPr>
          <p:nvPr>
            <p:ph type="ctrTitle"/>
          </p:nvPr>
        </p:nvSpPr>
        <p:spPr/>
        <p:txBody>
          <a:bodyPr/>
          <a:lstStyle/>
          <a:p>
            <a:r>
              <a:rPr lang="vi-VN">
                <a:latin typeface="Calibri"/>
                <a:cs typeface="Calibri"/>
              </a:rPr>
              <a:t>Các em thích làm gì?</a:t>
            </a:r>
            <a:endParaRPr lang="vi-VN" dirty="0"/>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vi-VN"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8702" y="-1"/>
            <a:ext cx="8703735" cy="571500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477252" y="1375935"/>
            <a:ext cx="4475748" cy="3416320"/>
          </a:xfrm>
          <a:prstGeom prst="rect">
            <a:avLst/>
          </a:prstGeom>
        </p:spPr>
        <p:txBody>
          <a:bodyPr wrap="square">
            <a:spAutoFit/>
          </a:bodyPr>
          <a:lstStyle/>
          <a:p>
            <a:r>
              <a:rPr lang="vi-VN" sz="3600" dirty="0">
                <a:solidFill>
                  <a:schemeClr val="bg1"/>
                </a:solidFill>
                <a:latin typeface="Arial"/>
                <a:cs typeface="Arial"/>
              </a:rPr>
              <a:t>Khi học lập trình, các em có thể học cách làm cho các hoạt động yêu thích của mình trở nên vui hơn nhờ sự trợ giúp của máy tính!</a:t>
            </a:r>
            <a:endParaRPr lang="vi-VN" sz="3600" dirty="0">
              <a:solidFill>
                <a:schemeClr val="bg1"/>
              </a:solidFill>
              <a:latin typeface="Arial"/>
              <a:ea typeface="Arial"/>
              <a:cs typeface="Arial"/>
            </a:endParaRPr>
          </a:p>
        </p:txBody>
      </p:sp>
      <p:sp>
        <p:nvSpPr>
          <p:cNvPr id="6" name="Title 5" hidden="1"/>
          <p:cNvSpPr>
            <a:spLocks noGrp="1"/>
          </p:cNvSpPr>
          <p:nvPr>
            <p:ph type="ctrTitle"/>
          </p:nvPr>
        </p:nvSpPr>
        <p:spPr/>
        <p:txBody>
          <a:bodyPr/>
          <a:lstStyle/>
          <a:p>
            <a:r>
              <a:rPr lang="vi-VN">
                <a:latin typeface="Calibri"/>
                <a:cs typeface="Calibri"/>
              </a:rPr>
              <a:t>Hãy lập trình điều các em yêu thích</a:t>
            </a:r>
            <a:endParaRPr lang="vi-V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vi-VN" dirty="0"/>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539317" cy="1200329"/>
          </a:xfrm>
          <a:prstGeom prst="rect">
            <a:avLst/>
          </a:prstGeom>
        </p:spPr>
        <p:txBody>
          <a:bodyPr wrap="square">
            <a:spAutoFit/>
          </a:bodyPr>
          <a:lstStyle/>
          <a:p>
            <a:r>
              <a:rPr lang="vi-VN" sz="3600" spc="-20" dirty="0">
                <a:solidFill>
                  <a:schemeClr val="bg1"/>
                </a:solidFill>
                <a:latin typeface="Arial"/>
                <a:cs typeface="Arial"/>
              </a:rPr>
              <a:t>Minecraft Hour of Code</a:t>
            </a:r>
            <a:r>
              <a:rPr lang="vi-VN" sz="3600" spc="-20" baseline="30000" dirty="0">
                <a:solidFill>
                  <a:schemeClr val="bg1"/>
                </a:solidFill>
                <a:latin typeface="Arial"/>
                <a:cs typeface="Arial"/>
              </a:rPr>
              <a:t>TM</a:t>
            </a:r>
            <a:r>
              <a:rPr lang="vi-VN" sz="3600" dirty="0">
                <a:solidFill>
                  <a:schemeClr val="bg1"/>
                </a:solidFill>
                <a:latin typeface="Arial"/>
                <a:cs typeface="Arial"/>
              </a:rPr>
              <a:t>: </a:t>
            </a:r>
          </a:p>
          <a:p>
            <a:r>
              <a:rPr lang="vi-VN" sz="3600" dirty="0">
                <a:solidFill>
                  <a:schemeClr val="bg1"/>
                </a:solidFill>
                <a:latin typeface="Arial"/>
                <a:cs typeface="Arial"/>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1" y="5069007"/>
            <a:ext cx="9144001" cy="553998"/>
          </a:xfrm>
          <a:prstGeom prst="rect">
            <a:avLst/>
          </a:prstGeom>
        </p:spPr>
        <p:txBody>
          <a:bodyPr wrap="square">
            <a:spAutoFit/>
          </a:bodyPr>
          <a:lstStyle/>
          <a:p>
            <a:pPr algn="ctr"/>
            <a:r>
              <a:rPr lang="vi-VN" sz="3000" dirty="0">
                <a:latin typeface="Arial"/>
                <a:cs typeface="Arial"/>
              </a:rPr>
              <a:t>Xem bài hướng dẫn tại code.org/minecraft</a:t>
            </a:r>
            <a:endParaRPr lang="vi-VN" sz="3000" dirty="0">
              <a:latin typeface="Arial"/>
              <a:ea typeface="Arial"/>
              <a:cs typeface="Arial"/>
            </a:endParaRPr>
          </a:p>
        </p:txBody>
      </p:sp>
      <p:sp>
        <p:nvSpPr>
          <p:cNvPr id="6" name="Title 5" hidden="1"/>
          <p:cNvSpPr>
            <a:spLocks noGrp="1"/>
          </p:cNvSpPr>
          <p:nvPr>
            <p:ph type="ctrTitle"/>
          </p:nvPr>
        </p:nvSpPr>
        <p:spPr/>
        <p:txBody>
          <a:bodyPr/>
          <a:lstStyle/>
          <a:p>
            <a:r>
              <a:rPr lang="vi-VN" dirty="0">
                <a:latin typeface="Calibri"/>
                <a:cs typeface="Calibri"/>
              </a:rPr>
              <a:t>Tìm bài hướng dẫn của bạn</a:t>
            </a:r>
            <a:endParaRPr lang="vi-V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vi-VN" dirty="0"/>
          </a:p>
        </p:txBody>
      </p:sp>
      <p:pic>
        <p:nvPicPr>
          <p:cNvPr id="8" name="Picture 7">
            <a:extLst>
              <a:ext uri="{FF2B5EF4-FFF2-40B4-BE49-F238E27FC236}">
                <a16:creationId xmlns:a16="http://schemas.microsoft.com/office/drawing/2014/main" id="{F619164C-BBE9-40FF-93F8-0B2A92139975}"/>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stretch>
            <a:fillRect/>
          </a:stretch>
        </p:blipFill>
        <p:spPr>
          <a:xfrm>
            <a:off x="3639312" y="1133856"/>
            <a:ext cx="2054443" cy="3447288"/>
          </a:xfrm>
          <a:prstGeom prst="rect">
            <a:avLst/>
          </a:prstGeom>
        </p:spPr>
      </p:pic>
      <p:sp>
        <p:nvSpPr>
          <p:cNvPr id="12" name="Rectangle 11"/>
          <p:cNvSpPr/>
          <p:nvPr/>
        </p:nvSpPr>
        <p:spPr>
          <a:xfrm>
            <a:off x="647700" y="3552341"/>
            <a:ext cx="3733800" cy="646331"/>
          </a:xfrm>
          <a:prstGeom prst="rect">
            <a:avLst/>
          </a:prstGeom>
        </p:spPr>
        <p:txBody>
          <a:bodyPr wrap="square">
            <a:spAutoFit/>
          </a:bodyPr>
          <a:lstStyle/>
          <a:p>
            <a:r>
              <a:rPr lang="vi-VN" sz="3600" dirty="0">
                <a:solidFill>
                  <a:schemeClr val="bg1"/>
                </a:solidFill>
                <a:latin typeface="Arial"/>
                <a:cs typeface="Arial"/>
              </a:rPr>
              <a:t>Tóm tắt</a:t>
            </a:r>
            <a:endParaRPr lang="vi-VN" sz="3600" dirty="0">
              <a:solidFill>
                <a:schemeClr val="bg1"/>
              </a:solidFill>
              <a:latin typeface="Arial"/>
              <a:ea typeface="Arial"/>
              <a:cs typeface="Arial"/>
            </a:endParaRPr>
          </a:p>
        </p:txBody>
      </p:sp>
      <p:sp>
        <p:nvSpPr>
          <p:cNvPr id="4" name="Title 3" hidden="1"/>
          <p:cNvSpPr>
            <a:spLocks noGrp="1"/>
          </p:cNvSpPr>
          <p:nvPr>
            <p:ph type="ctrTitle"/>
          </p:nvPr>
        </p:nvSpPr>
        <p:spPr/>
        <p:txBody>
          <a:bodyPr/>
          <a:lstStyle/>
          <a:p>
            <a:r>
              <a:rPr lang="vi-VN">
                <a:latin typeface="Calibri"/>
                <a:cs typeface="Calibri"/>
              </a:rPr>
              <a:t>Tóm tắt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vi-VN" dirty="0"/>
          </a:p>
        </p:txBody>
      </p:sp>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vi-VN" sz="3600" dirty="0">
                <a:solidFill>
                  <a:schemeClr val="bg1"/>
                </a:solidFill>
                <a:latin typeface="Arial"/>
                <a:cs typeface="Arial"/>
              </a:rPr>
              <a:t>Câu hỏi</a:t>
            </a:r>
            <a:endParaRPr lang="vi-VN" sz="3600" dirty="0">
              <a:solidFill>
                <a:schemeClr val="bg1"/>
              </a:solidFill>
              <a:latin typeface="Arial"/>
              <a:ea typeface="Arial"/>
              <a:cs typeface="Arial"/>
            </a:endParaRPr>
          </a:p>
        </p:txBody>
      </p:sp>
      <p:sp>
        <p:nvSpPr>
          <p:cNvPr id="15" name="Rectangle 14" descr="&#10;"/>
          <p:cNvSpPr/>
          <p:nvPr/>
        </p:nvSpPr>
        <p:spPr>
          <a:xfrm>
            <a:off x="5021800" y="1900127"/>
            <a:ext cx="3737189" cy="1754326"/>
          </a:xfrm>
          <a:prstGeom prst="rect">
            <a:avLst/>
          </a:prstGeom>
        </p:spPr>
        <p:txBody>
          <a:bodyPr wrap="square">
            <a:spAutoFit/>
          </a:bodyPr>
          <a:lstStyle/>
          <a:p>
            <a:r>
              <a:rPr lang="vi-VN" sz="3600" dirty="0">
                <a:latin typeface="Arial"/>
                <a:cs typeface="Arial"/>
              </a:rPr>
              <a:t>Bây giờ bạn đã làm thử một bài hướng dẫn: mã là gì?</a:t>
            </a:r>
            <a:endParaRPr lang="vi-VN" sz="3600" dirty="0">
              <a:latin typeface="Arial"/>
              <a:ea typeface="Arial"/>
              <a:cs typeface="Arial"/>
            </a:endParaRPr>
          </a:p>
        </p:txBody>
      </p:sp>
      <p:sp>
        <p:nvSpPr>
          <p:cNvPr id="4" name="Title 3" hidden="1"/>
          <p:cNvSpPr>
            <a:spLocks noGrp="1"/>
          </p:cNvSpPr>
          <p:nvPr>
            <p:ph type="ctrTitle"/>
          </p:nvPr>
        </p:nvSpPr>
        <p:spPr/>
        <p:txBody>
          <a:bodyPr/>
          <a:lstStyle/>
          <a:p>
            <a:r>
              <a:rPr lang="vi-VN">
                <a:latin typeface="Calibri"/>
                <a:cs typeface="Calibri"/>
              </a:rPr>
              <a:t>Bây giờ bạn nghĩ gì về lập trình?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vi-VN"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vi-VN" sz="4800" b="0" dirty="0">
                <a:solidFill>
                  <a:schemeClr val="tx1"/>
                </a:solidFill>
                <a:latin typeface="Arial"/>
                <a:cs typeface="Arial"/>
              </a:rPr>
              <a:t>Các bạn đã làm được!</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315171" cy="1692771"/>
          </a:xfrm>
          <a:prstGeom prst="rect">
            <a:avLst/>
          </a:prstGeom>
        </p:spPr>
        <p:txBody>
          <a:bodyPr wrap="square">
            <a:spAutoFit/>
          </a:bodyPr>
          <a:lstStyle/>
          <a:p>
            <a:pPr lvl="0"/>
            <a:r>
              <a:rPr lang="vi-VN" sz="3600" dirty="0">
                <a:solidFill>
                  <a:prstClr val="white"/>
                </a:solidFill>
                <a:latin typeface="Arial"/>
                <a:cs typeface="Arial"/>
              </a:rPr>
              <a:t>Bạn có thể học tiếp điều gì? </a:t>
            </a:r>
          </a:p>
          <a:p>
            <a:pPr lvl="0"/>
            <a:r>
              <a:rPr lang="vi-VN" sz="3600" dirty="0">
                <a:solidFill>
                  <a:prstClr val="white"/>
                </a:solidFill>
                <a:latin typeface="Arial"/>
                <a:cs typeface="Arial"/>
              </a:rPr>
              <a:t>Bài hướng dẫn chưa kết thúc tại đây! </a:t>
            </a:r>
          </a:p>
          <a:p>
            <a:pPr lvl="0"/>
            <a:r>
              <a:rPr lang="vi-VN" dirty="0">
                <a:latin typeface="Arial"/>
                <a:cs typeface="Arial"/>
              </a:rPr>
              <a:t> </a:t>
            </a:r>
          </a:p>
          <a:p>
            <a:pPr lvl="0"/>
            <a:r>
              <a:rPr lang="vi-VN" sz="1800" dirty="0">
                <a:solidFill>
                  <a:prstClr val="white"/>
                </a:solidFill>
                <a:latin typeface="Arial"/>
                <a:cs typeface="Arial"/>
              </a:rPr>
              <a:t>Bên dưới là các bước để các em tổ chức, tiếp tục học hỏi và có thêm niềm vui! </a:t>
            </a:r>
            <a:endParaRPr lang="vi-VN" sz="1800" dirty="0">
              <a:solidFill>
                <a:prstClr val="white"/>
              </a:solidFill>
              <a:latin typeface="Arial"/>
              <a:ea typeface="Arial"/>
              <a:cs typeface="Arial"/>
            </a:endParaRP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atin typeface="Arial"/>
                <a:cs typeface="Arial"/>
              </a:rPr>
              <a:t>1</a:t>
            </a:r>
          </a:p>
        </p:txBody>
      </p:sp>
      <p:sp>
        <p:nvSpPr>
          <p:cNvPr id="49" name="Rectangle 48"/>
          <p:cNvSpPr/>
          <p:nvPr/>
        </p:nvSpPr>
        <p:spPr>
          <a:xfrm>
            <a:off x="563531" y="3057342"/>
            <a:ext cx="2834761" cy="523220"/>
          </a:xfrm>
          <a:prstGeom prst="rect">
            <a:avLst/>
          </a:prstGeom>
        </p:spPr>
        <p:txBody>
          <a:bodyPr wrap="square">
            <a:spAutoFit/>
          </a:bodyPr>
          <a:lstStyle/>
          <a:p>
            <a:r>
              <a:rPr lang="vi-VN" sz="2800" spc="-30" dirty="0">
                <a:solidFill>
                  <a:schemeClr val="bg1"/>
                </a:solidFill>
                <a:latin typeface="Arial"/>
                <a:cs typeface="Arial"/>
              </a:rPr>
              <a:t>Nhận chứng chỉ.</a:t>
            </a:r>
            <a:endParaRPr lang="vi-VN" sz="2800" spc="-30" dirty="0">
              <a:solidFill>
                <a:schemeClr val="bg1"/>
              </a:solidFill>
              <a:latin typeface="Arial"/>
              <a:ea typeface="Arial"/>
              <a:cs typeface="Arial"/>
            </a:endParaRP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vi-VN" sz="1800" dirty="0">
                <a:solidFill>
                  <a:schemeClr val="bg1"/>
                </a:solidFill>
                <a:latin typeface="Arial"/>
                <a:cs typeface="Arial"/>
              </a:rPr>
              <a:t>Xin chúc mừng! Các bạn đã làm được điều đó! Các bạn sẽ nhận được chứng chỉ khi kết thúc bài học.</a:t>
            </a:r>
          </a:p>
        </p:txBody>
      </p:sp>
      <p:sp>
        <p:nvSpPr>
          <p:cNvPr id="44" name="Rectangle 43"/>
          <p:cNvSpPr/>
          <p:nvPr/>
        </p:nvSpPr>
        <p:spPr>
          <a:xfrm>
            <a:off x="3515125"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atin typeface="Arial"/>
                <a:cs typeface="Arial"/>
              </a:rPr>
              <a:t>2</a:t>
            </a:r>
          </a:p>
        </p:txBody>
      </p:sp>
      <p:sp>
        <p:nvSpPr>
          <p:cNvPr id="52" name="Rectangle 51" descr="&#10;"/>
          <p:cNvSpPr/>
          <p:nvPr/>
        </p:nvSpPr>
        <p:spPr>
          <a:xfrm>
            <a:off x="3383230" y="3057342"/>
            <a:ext cx="2774032" cy="523220"/>
          </a:xfrm>
          <a:prstGeom prst="rect">
            <a:avLst/>
          </a:prstGeom>
        </p:spPr>
        <p:txBody>
          <a:bodyPr wrap="square">
            <a:spAutoFit/>
          </a:bodyPr>
          <a:lstStyle/>
          <a:p>
            <a:r>
              <a:rPr lang="vi-VN" sz="2800" dirty="0">
                <a:solidFill>
                  <a:schemeClr val="bg1"/>
                </a:solidFill>
                <a:latin typeface="Arial"/>
                <a:cs typeface="Arial"/>
              </a:rPr>
              <a:t>Chơi nhiều hơn.</a:t>
            </a:r>
            <a:endParaRPr lang="vi-VN" sz="2800" dirty="0">
              <a:solidFill>
                <a:schemeClr val="bg1"/>
              </a:solidFill>
              <a:latin typeface="Arial"/>
              <a:ea typeface="Arial"/>
              <a:cs typeface="Arial"/>
            </a:endParaRPr>
          </a:p>
        </p:txBody>
      </p:sp>
      <p:sp>
        <p:nvSpPr>
          <p:cNvPr id="53" name="Rectangle 52" descr="&#10;"/>
          <p:cNvSpPr/>
          <p:nvPr/>
        </p:nvSpPr>
        <p:spPr>
          <a:xfrm>
            <a:off x="3379148" y="3655829"/>
            <a:ext cx="2653167"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vi-VN" sz="1800" dirty="0">
                <a:solidFill>
                  <a:schemeClr val="bg1"/>
                </a:solidFill>
                <a:latin typeface="Arial"/>
                <a:cs typeface="Arial"/>
              </a:rPr>
              <a:t>Tải mã của bạn lên Minecraft: Education Edition để xem mã của bạn được áp dụng vào trò chơi thực sự như thế nào!</a:t>
            </a:r>
          </a:p>
        </p:txBody>
      </p:sp>
      <p:sp>
        <p:nvSpPr>
          <p:cNvPr id="45" name="Rectangle 44"/>
          <p:cNvSpPr/>
          <p:nvPr/>
        </p:nvSpPr>
        <p:spPr>
          <a:xfrm>
            <a:off x="6441183"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atin typeface="Arial"/>
                <a:cs typeface="Arial"/>
              </a:rPr>
              <a:t>3</a:t>
            </a:r>
          </a:p>
        </p:txBody>
      </p:sp>
      <p:sp>
        <p:nvSpPr>
          <p:cNvPr id="54" name="Rectangle 53" descr="&#10;"/>
          <p:cNvSpPr/>
          <p:nvPr/>
        </p:nvSpPr>
        <p:spPr>
          <a:xfrm>
            <a:off x="6342639" y="3057342"/>
            <a:ext cx="2539365" cy="523220"/>
          </a:xfrm>
          <a:prstGeom prst="rect">
            <a:avLst/>
          </a:prstGeom>
        </p:spPr>
        <p:txBody>
          <a:bodyPr wrap="square">
            <a:spAutoFit/>
          </a:bodyPr>
          <a:lstStyle/>
          <a:p>
            <a:r>
              <a:rPr lang="vi-VN" sz="2800" dirty="0">
                <a:solidFill>
                  <a:schemeClr val="bg1"/>
                </a:solidFill>
                <a:latin typeface="Arial"/>
                <a:cs typeface="Arial"/>
              </a:rPr>
              <a:t>Học hỏi thêm.</a:t>
            </a:r>
            <a:endParaRPr lang="vi-VN" sz="2800" dirty="0">
              <a:solidFill>
                <a:schemeClr val="bg1"/>
              </a:solidFill>
              <a:latin typeface="Arial"/>
              <a:ea typeface="Arial"/>
              <a:cs typeface="Arial"/>
            </a:endParaRPr>
          </a:p>
        </p:txBody>
      </p:sp>
      <p:sp>
        <p:nvSpPr>
          <p:cNvPr id="55" name="Rectangle 54" descr="&#10;"/>
          <p:cNvSpPr/>
          <p:nvPr/>
        </p:nvSpPr>
        <p:spPr>
          <a:xfrm>
            <a:off x="6346169" y="3650212"/>
            <a:ext cx="2483937"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vi-VN" sz="1800" dirty="0">
                <a:solidFill>
                  <a:schemeClr val="bg1"/>
                </a:solidFill>
                <a:latin typeface="Arial"/>
                <a:cs typeface="Arial"/>
              </a:rPr>
              <a:t>Khám phá thêm tài nguyên tại Microsoft.com/</a:t>
            </a:r>
          </a:p>
          <a:p>
            <a:r>
              <a:rPr lang="vi-VN" sz="1800" dirty="0">
                <a:solidFill>
                  <a:schemeClr val="bg1"/>
                </a:solidFill>
                <a:latin typeface="Arial"/>
                <a:cs typeface="Arial"/>
              </a:rPr>
              <a:t>digitalskills</a:t>
            </a:r>
            <a:endParaRPr lang="vi-VN" sz="1800" dirty="0">
              <a:solidFill>
                <a:schemeClr val="bg1"/>
              </a:solidFill>
              <a:latin typeface="Arial"/>
              <a:ea typeface="Arial"/>
              <a:cs typeface="Arial"/>
            </a:endParaRPr>
          </a:p>
        </p:txBody>
      </p:sp>
      <p:sp>
        <p:nvSpPr>
          <p:cNvPr id="4" name="Title 3" hidden="1"/>
          <p:cNvSpPr>
            <a:spLocks noGrp="1"/>
          </p:cNvSpPr>
          <p:nvPr>
            <p:ph type="ctrTitle"/>
          </p:nvPr>
        </p:nvSpPr>
        <p:spPr/>
        <p:txBody>
          <a:bodyPr/>
          <a:lstStyle/>
          <a:p>
            <a:r>
              <a:rPr lang="vi-VN">
                <a:latin typeface="Calibri"/>
                <a:cs typeface="Calibri"/>
              </a:rPr>
              <a:t>Các bước kế tiếp</a:t>
            </a:r>
            <a:endParaRPr lang="vi-V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vi-VN" dirty="0"/>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2685048" cy="1200329"/>
          </a:xfrm>
          <a:prstGeom prst="rect">
            <a:avLst/>
          </a:prstGeom>
        </p:spPr>
        <p:txBody>
          <a:bodyPr wrap="square">
            <a:spAutoFit/>
          </a:bodyPr>
          <a:lstStyle/>
          <a:p>
            <a:r>
              <a:rPr lang="vi-VN" sz="3600" dirty="0">
                <a:solidFill>
                  <a:schemeClr val="bg1"/>
                </a:solidFill>
                <a:latin typeface="Arial"/>
                <a:cs typeface="Arial"/>
              </a:rPr>
              <a:t>Hãy nói về lập trình!</a:t>
            </a:r>
          </a:p>
        </p:txBody>
      </p:sp>
      <p:pic>
        <p:nvPicPr>
          <p:cNvPr id="3" name="Picture 2" descr="Một chiếc tên lửa hoạt hình bay dọc theo một chiếc cầu vồng rực rỡ" title="Một chiếc tên lửa hoạt hình bay dọc theo một chiếc cầu vồng rực rỡ"/>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vi-VN">
                <a:latin typeface="Calibri"/>
                <a:cs typeface="Calibri"/>
              </a:rPr>
              <a:t>Hãy nói về lập trình</a:t>
            </a:r>
            <a:endParaRPr lang="vi-V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vi-VN" dirty="0"/>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hóm các nam nữ thiếu niên nhìn lên từ chiếc máy tính xách tay mà họ đang làm việc chung để cười với máy ảnh&#10;" title="Nhóm các nam nữ thiếu niên nhìn lên từ chiếc máy tính xách tay mà họ đang làm việc chung để cười với máy ảnh"/>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4" y="-6391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descr="Cám ơn bạn đã tham gia Hour of Code™&#10;"/>
          <p:cNvSpPr/>
          <p:nvPr/>
        </p:nvSpPr>
        <p:spPr>
          <a:xfrm>
            <a:off x="437177" y="2244267"/>
            <a:ext cx="5867370" cy="1200329"/>
          </a:xfrm>
          <a:prstGeom prst="rect">
            <a:avLst/>
          </a:prstGeom>
        </p:spPr>
        <p:txBody>
          <a:bodyPr wrap="square">
            <a:spAutoFit/>
          </a:bodyPr>
          <a:lstStyle/>
          <a:p>
            <a:r>
              <a:rPr lang="vi-VN" sz="3600" dirty="0">
                <a:solidFill>
                  <a:schemeClr val="bg1"/>
                </a:solidFill>
                <a:latin typeface="Arial"/>
                <a:cs typeface="Arial"/>
              </a:rPr>
              <a:t>Cám ơn bạn đã tham gia Minecraft Hour of Code</a:t>
            </a:r>
            <a:r>
              <a:rPr lang="vi-VN" sz="3600" baseline="30000" dirty="0">
                <a:solidFill>
                  <a:schemeClr val="bg1"/>
                </a:solidFill>
                <a:latin typeface="Arial"/>
                <a:cs typeface="Arial"/>
              </a:rPr>
              <a:t>TM</a:t>
            </a:r>
            <a:endParaRPr lang="vi-VN" sz="3600" dirty="0">
              <a:solidFill>
                <a:schemeClr val="bg1"/>
              </a:solidFill>
              <a:latin typeface="Arial"/>
              <a:ea typeface="Arial"/>
              <a:cs typeface="Arial"/>
            </a:endParaRPr>
          </a:p>
        </p:txBody>
      </p:sp>
      <p:sp>
        <p:nvSpPr>
          <p:cNvPr id="5" name="Title 4" hidden="1"/>
          <p:cNvSpPr>
            <a:spLocks noGrp="1"/>
          </p:cNvSpPr>
          <p:nvPr>
            <p:ph type="ctrTitle"/>
          </p:nvPr>
        </p:nvSpPr>
        <p:spPr/>
        <p:txBody>
          <a:bodyPr/>
          <a:lstStyle/>
          <a:p>
            <a:r>
              <a:rPr lang="vi-VN">
                <a:latin typeface="Calibri"/>
                <a:cs typeface="Calibri"/>
              </a:rPr>
              <a:t>Cảm ơn bạn đã tham gia!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vi-VN" dirty="0"/>
          </a:p>
        </p:txBody>
      </p:sp>
      <p:sp>
        <p:nvSpPr>
          <p:cNvPr id="9" name="Rectangle 8">
            <a:extLst>
              <a:ext uri="{FF2B5EF4-FFF2-40B4-BE49-F238E27FC236}">
                <a16:creationId xmlns:a16="http://schemas.microsoft.com/office/drawing/2014/main" id="{5B2E7063-16ED-4E7B-9BBB-8F2320C33EAA}"/>
              </a:ext>
            </a:extLst>
          </p:cNvPr>
          <p:cNvSpPr/>
          <p:nvPr/>
        </p:nvSpPr>
        <p:spPr>
          <a:xfrm>
            <a:off x="369163" y="4347123"/>
            <a:ext cx="4572000" cy="1015663"/>
          </a:xfrm>
          <a:prstGeom prst="rect">
            <a:avLst/>
          </a:prstGeom>
        </p:spPr>
        <p:txBody>
          <a:bodyPr>
            <a:spAutoFit/>
          </a:bodyPr>
          <a:lstStyle/>
          <a:p>
            <a:pPr lvl="0">
              <a:defRPr/>
            </a:pPr>
            <a:endParaRPr lang="vi-VN" sz="1200" dirty="0">
              <a:solidFill>
                <a:schemeClr val="bg1"/>
              </a:solidFill>
              <a:latin typeface="Arial"/>
              <a:ea typeface="Arial"/>
              <a:cs typeface="Arial"/>
            </a:endParaRPr>
          </a:p>
          <a:p>
            <a:pPr lvl="0">
              <a:defRPr/>
            </a:pPr>
            <a:r>
              <a:rPr lang="vi-VN" sz="1200" dirty="0">
                <a:solidFill>
                  <a:schemeClr val="bg1"/>
                </a:solidFill>
                <a:latin typeface="Arial"/>
                <a:cs typeface="Arial"/>
              </a:rPr>
              <a:t>© Code.org, 2017. Code.org</a:t>
            </a:r>
            <a:r>
              <a:rPr lang="vi-VN" sz="1200" baseline="30000" dirty="0">
                <a:solidFill>
                  <a:schemeClr val="bg1"/>
                </a:solidFill>
                <a:latin typeface="Arial"/>
                <a:cs typeface="Arial"/>
              </a:rPr>
              <a:t>®</a:t>
            </a:r>
            <a:r>
              <a:rPr lang="vi-VN" sz="1200" dirty="0">
                <a:solidFill>
                  <a:schemeClr val="bg1"/>
                </a:solidFill>
                <a:latin typeface="Arial"/>
                <a:cs typeface="Arial"/>
              </a:rPr>
              <a:t>, logo CODE và Hour of Code</a:t>
            </a:r>
            <a:r>
              <a:rPr lang="vi-VN" sz="1200" baseline="30000" dirty="0">
                <a:solidFill>
                  <a:schemeClr val="bg1"/>
                </a:solidFill>
                <a:latin typeface="Arial"/>
                <a:cs typeface="Arial"/>
              </a:rPr>
              <a:t>®</a:t>
            </a:r>
            <a:r>
              <a:rPr lang="vi-VN" sz="1200" dirty="0">
                <a:solidFill>
                  <a:schemeClr val="bg1"/>
                </a:solidFill>
                <a:latin typeface="Arial"/>
                <a:cs typeface="Arial"/>
              </a:rPr>
              <a:t> là các nhãn hiệu của Code.org</a:t>
            </a:r>
            <a:endParaRPr lang="vi-VN" sz="1200" dirty="0">
              <a:solidFill>
                <a:schemeClr val="bg1"/>
              </a:solidFill>
              <a:latin typeface="Arial"/>
              <a:ea typeface="Arial"/>
              <a:cs typeface="Arial"/>
            </a:endParaRPr>
          </a:p>
          <a:p>
            <a:pPr lvl="0">
              <a:defRPr/>
            </a:pPr>
            <a:r>
              <a:rPr lang="vi-VN" sz="1200" dirty="0">
                <a:solidFill>
                  <a:schemeClr val="bg1"/>
                </a:solidFill>
                <a:latin typeface="Arial"/>
                <a:cs typeface="Arial"/>
              </a:rPr>
              <a:t>Mojang © 2017. "Minecraft" là nhãn hiệu của Mojang AB</a:t>
            </a:r>
          </a:p>
          <a:p>
            <a:pPr lvl="0">
              <a:defRPr/>
            </a:pPr>
            <a:r>
              <a:rPr lang="vi-VN" sz="1200" dirty="0">
                <a:solidFill>
                  <a:schemeClr val="bg1"/>
                </a:solidFill>
                <a:latin typeface="Arial"/>
                <a:cs typeface="Arial"/>
              </a:rPr>
              <a:t>© 2017 Microsoft Corporation. Bảo lưu mọi quyền.</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Trẻ tiểu học đang đánh máy trên laptop. Video Hour of Code™ bởi Code.org&#10;" title="Video Hour of Code™ bởi Code.or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vi-VN" dirty="0">
                <a:latin typeface="Calibri"/>
                <a:cs typeface="Calibri"/>
              </a:rPr>
              <a:t>Video Hour of Code™ bởi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vi-VN" dirty="0"/>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vi-VN" sz="3600" dirty="0">
                <a:solidFill>
                  <a:schemeClr val="bg1"/>
                </a:solidFill>
                <a:latin typeface="Arial"/>
                <a:cs typeface="Arial"/>
              </a:rPr>
              <a:t>Câu hỏi</a:t>
            </a:r>
            <a:endParaRPr lang="vi-VN" sz="3600" dirty="0">
              <a:solidFill>
                <a:schemeClr val="bg1"/>
              </a:solidFill>
              <a:latin typeface="Arial"/>
              <a:ea typeface="Arial"/>
              <a:cs typeface="Arial"/>
            </a:endParaRPr>
          </a:p>
        </p:txBody>
      </p:sp>
      <p:sp>
        <p:nvSpPr>
          <p:cNvPr id="15" name="Rectangle 14" descr="&#10;"/>
          <p:cNvSpPr/>
          <p:nvPr/>
        </p:nvSpPr>
        <p:spPr>
          <a:xfrm>
            <a:off x="5021800" y="1389980"/>
            <a:ext cx="3279989" cy="2862322"/>
          </a:xfrm>
          <a:prstGeom prst="rect">
            <a:avLst/>
          </a:prstGeom>
        </p:spPr>
        <p:txBody>
          <a:bodyPr wrap="square">
            <a:spAutoFit/>
          </a:bodyPr>
          <a:lstStyle/>
          <a:p>
            <a:r>
              <a:rPr lang="vi-VN" sz="3600" dirty="0">
                <a:latin typeface="Arial"/>
                <a:cs typeface="Arial"/>
              </a:rPr>
              <a:t>Lập trình là gì?</a:t>
            </a:r>
          </a:p>
          <a:p>
            <a:endParaRPr lang="vi-VN" sz="3600" dirty="0">
              <a:latin typeface="Arial"/>
              <a:ea typeface="Arial"/>
              <a:cs typeface="Arial"/>
            </a:endParaRPr>
          </a:p>
          <a:p>
            <a:r>
              <a:rPr lang="vi-VN" sz="3600" dirty="0">
                <a:latin typeface="Arial"/>
                <a:cs typeface="Arial"/>
              </a:rPr>
              <a:t>Bạn nghĩ gì khi nghe thấy từ "lập trình"?</a:t>
            </a:r>
            <a:endParaRPr lang="vi-VN" sz="1800" dirty="0">
              <a:effectLst/>
              <a:latin typeface="Arial"/>
              <a:cs typeface="Arial"/>
            </a:endParaRPr>
          </a:p>
        </p:txBody>
      </p:sp>
      <p:sp>
        <p:nvSpPr>
          <p:cNvPr id="3" name="Title 2" hidden="1"/>
          <p:cNvSpPr>
            <a:spLocks noGrp="1"/>
          </p:cNvSpPr>
          <p:nvPr>
            <p:ph type="ctrTitle"/>
          </p:nvPr>
        </p:nvSpPr>
        <p:spPr/>
        <p:txBody>
          <a:bodyPr/>
          <a:lstStyle/>
          <a:p>
            <a:r>
              <a:rPr lang="vi-VN" dirty="0">
                <a:latin typeface="Calibri"/>
                <a:cs typeface="Calibri"/>
              </a:rPr>
              <a:t>Bạn biết gì về "lập trình"?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vi-VN"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vi-VN" sz="3600" dirty="0">
                <a:solidFill>
                  <a:schemeClr val="bg1"/>
                </a:solidFill>
                <a:latin typeface="Arial"/>
                <a:cs typeface="Arial"/>
              </a:rPr>
              <a:t>Lập trình là cách tạo ra trang web và ứng dụng</a:t>
            </a:r>
          </a:p>
        </p:txBody>
      </p:sp>
      <p:pic>
        <p:nvPicPr>
          <p:cNvPr id="3" name="Picture 2" descr="Một cậu bé hoạt hình nhắm mắt lại và mỉm cười khi cậu nghĩ đến các hình thức mã khác nhau xuất hiện trong cuộc sống của cậu. Một chú robot, một chú voi màu tím, một chiếc điện thoại di động và một cây đàn ghi-ta là một số hình ảnh ngẫu nhiên, vui nhộn có thể xuất hiện từ trên đỉnh đầu của cậu bé, đại diện cho hình ảnh tưởng tượng của cậu bé" title="Một cậu bé hoạt hình tưởng tượng các hình thức mã xuất hiện trong cuộc sống của cậu"/>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vi-VN">
                <a:latin typeface="Calibri"/>
                <a:cs typeface="Calibri"/>
              </a:rPr>
              <a:t>Lập trình là…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vi-VN" dirty="0"/>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Một bé trai nói &quot;Xin chào!&quot; với một chiếc máy tính bảng và một thiết bị di động, hai thiết bị này chỉ trả lời &quot;?&quot; - Chúng không hiểu cậu bé vì cậu không nói bằng ngôn ngữ của chúng.&#10;" title="Bé trai nói chuyện với máy tính bằng tiếng Anh"/>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226595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364368" y="682625"/>
              <a:ext cx="2425995" cy="584776"/>
            </a:xfrm>
            <a:prstGeom prst="rect">
              <a:avLst/>
            </a:prstGeom>
            <a:noFill/>
          </p:spPr>
          <p:txBody>
            <a:bodyPr wrap="square" rtlCol="0">
              <a:spAutoFit/>
            </a:bodyPr>
            <a:lstStyle/>
            <a:p>
              <a:pPr algn="ctr"/>
              <a:r>
                <a:rPr lang="vi-VN" sz="3200" spc="-30" dirty="0">
                  <a:latin typeface="Arial"/>
                  <a:cs typeface="Arial"/>
                </a:rPr>
                <a:t>Xin chào!</a:t>
              </a:r>
              <a:endParaRPr lang="vi-VN" sz="3200" b="1" spc="-30" dirty="0">
                <a:latin typeface="Arial"/>
                <a:cs typeface="Arial"/>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vi-VN" sz="3200" dirty="0">
                    <a:latin typeface="Arial"/>
                    <a:cs typeface="Arial"/>
                  </a:rPr>
                  <a:t>?</a:t>
                </a:r>
                <a:endParaRPr lang="vi-VN" sz="3200" b="1" dirty="0">
                  <a:latin typeface="Arial"/>
                  <a:cs typeface="Arial"/>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vi-VN">
                <a:latin typeface="Calibri"/>
                <a:cs typeface="Calibri"/>
              </a:rPr>
              <a:t>Bạn có thể giao tiếp với máy tính</a:t>
            </a:r>
            <a:endParaRPr lang="vi-V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vi-VN" dirty="0"/>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Một bé gái nói với một chiếc máy tính bảng và một thiết bị di động bằng mã. Các thiết bị này hiểu được vì bé gái nói ngôn ngữ của chúng: Mã." title="Bé gái nói chuyện với máy tính bằng mã"/>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vi-VN" sz="3200" dirty="0">
                  <a:latin typeface="Arial"/>
                  <a:cs typeface="Arial"/>
                </a:rPr>
                <a:t>&lt;/&gt; {}</a:t>
              </a:r>
              <a:endParaRPr lang="vi-VN" sz="3200" b="1" dirty="0">
                <a:latin typeface="Arial"/>
                <a:cs typeface="Arial"/>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vi-VN" sz="3200" dirty="0">
                    <a:latin typeface="Arial"/>
                    <a:cs typeface="Arial"/>
                  </a:rPr>
                  <a:t>:)</a:t>
                </a:r>
                <a:endParaRPr lang="vi-VN" sz="3200" b="1" dirty="0">
                  <a:latin typeface="Arial"/>
                  <a:cs typeface="Arial"/>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vi-VN">
                <a:latin typeface="Calibri"/>
                <a:cs typeface="Calibri"/>
              </a:rPr>
              <a:t>Máy tính hiểu ngôn ngữ của mã</a:t>
            </a:r>
            <a:endParaRPr lang="vi-V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vi-VN" dirty="0"/>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vi-VN" sz="3600" dirty="0">
                <a:solidFill>
                  <a:schemeClr val="bg1"/>
                </a:solidFill>
                <a:latin typeface="Arial"/>
                <a:cs typeface="Arial"/>
              </a:rPr>
              <a:t>Lập trình là về…</a:t>
            </a:r>
          </a:p>
        </p:txBody>
      </p:sp>
      <p:pic>
        <p:nvPicPr>
          <p:cNvPr id="8" name="Picture 7" descr="Bot và Turtle đứng trên một khối" title="Bot và Turtle đứng trên một khố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vi-VN">
                <a:latin typeface="Calibri"/>
                <a:cs typeface="Calibri"/>
              </a:rPr>
              <a:t>Lập trình là gì?</a:t>
            </a:r>
            <a:endParaRPr lang="vi-V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vi-VN" dirty="0"/>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vi-VN" sz="3600" dirty="0">
                <a:solidFill>
                  <a:schemeClr val="bg1"/>
                </a:solidFill>
                <a:latin typeface="Arial"/>
                <a:cs typeface="Arial"/>
              </a:rPr>
              <a:t>Giải quyết vấn đề</a:t>
            </a:r>
            <a:endParaRPr lang="vi-VN" sz="3600" dirty="0">
              <a:solidFill>
                <a:schemeClr val="bg1"/>
              </a:solidFill>
              <a:latin typeface="Arial"/>
              <a:ea typeface="Arial"/>
              <a:cs typeface="Arial"/>
            </a:endParaRPr>
          </a:p>
        </p:txBody>
      </p:sp>
      <p:pic>
        <p:nvPicPr>
          <p:cNvPr id="10" name="Picture 9" descr="Một món đồ chơi xếp vòng vào trụ đầy màu sắc được nhân cách hóa với hai chân và hai mắt đứng trên một khối" title="Một món đồ chơi xếp vòng vào trụ đầy màu sắc được nhân cách hóa với hai chân và hai mắt đứng trên một khố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vi-VN">
                <a:latin typeface="Calibri"/>
                <a:cs typeface="Calibri"/>
              </a:rPr>
              <a:t>Giải quyết Vấn đề</a:t>
            </a:r>
            <a:endParaRPr lang="vi-V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vi-VN" dirty="0"/>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3269</Words>
  <Application>Microsoft Office PowerPoint</Application>
  <PresentationFormat>On-screen Show (16:10)</PresentationFormat>
  <Paragraphs>323</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handy</vt:lpstr>
      <vt:lpstr>Yu Gothic</vt:lpstr>
      <vt:lpstr>Arial</vt:lpstr>
      <vt:lpstr>Calibri</vt:lpstr>
      <vt:lpstr>Calibri Light</vt:lpstr>
      <vt:lpstr>Segoe UI Light</vt:lpstr>
      <vt:lpstr>Times New Roman</vt:lpstr>
      <vt:lpstr>Office Theme</vt:lpstr>
      <vt:lpstr>Chào mừng bạn đến với Hour of Code™</vt:lpstr>
      <vt:lpstr>Hãy nói về lập trình</vt:lpstr>
      <vt:lpstr>Video Hour of Code™ bởi Code.org</vt:lpstr>
      <vt:lpstr>Bạn biết gì về "lập trình"? </vt:lpstr>
      <vt:lpstr>Lập trình là… </vt:lpstr>
      <vt:lpstr>Bạn có thể giao tiếp với máy tính</vt:lpstr>
      <vt:lpstr>Máy tính hiểu ngôn ngữ của mã</vt:lpstr>
      <vt:lpstr>Lập trình là gì?</vt:lpstr>
      <vt:lpstr>Giải quyết Vấn đề</vt:lpstr>
      <vt:lpstr>Sử dụng trí tưởng tượng của các em</vt:lpstr>
      <vt:lpstr>Phối hợp với bạn bè</vt:lpstr>
      <vt:lpstr>Các em thích làm gì?</vt:lpstr>
      <vt:lpstr>Hãy lập trình điều các em yêu thích</vt:lpstr>
      <vt:lpstr>How it goes down </vt:lpstr>
      <vt:lpstr>Tìm bài hướng dẫn của bạn</vt:lpstr>
      <vt:lpstr>Tóm tắt </vt:lpstr>
      <vt:lpstr>Bây giờ bạn nghĩ gì về lập trình? </vt:lpstr>
      <vt:lpstr>PowerPoint Presentation</vt:lpstr>
      <vt:lpstr>Các bước kế tiếp</vt:lpstr>
      <vt:lpstr>Cảm ơn bạn đã tham gia!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2016-11-16T16:39:47Z</dcterms:created>
  <dcterms:modified xsi:type="dcterms:W3CDTF">2017-11-02T06:39:06Z</dcterms:modified>
</cp:coreProperties>
</file>